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8"/>
  </p:notesMasterIdLst>
  <p:sldIdLst>
    <p:sldId id="256" r:id="rId2"/>
    <p:sldId id="270" r:id="rId3"/>
    <p:sldId id="278" r:id="rId4"/>
    <p:sldId id="275" r:id="rId5"/>
    <p:sldId id="274" r:id="rId6"/>
    <p:sldId id="272" r:id="rId7"/>
    <p:sldId id="271" r:id="rId8"/>
    <p:sldId id="284" r:id="rId9"/>
    <p:sldId id="279" r:id="rId10"/>
    <p:sldId id="259" r:id="rId11"/>
    <p:sldId id="260" r:id="rId12"/>
    <p:sldId id="265" r:id="rId13"/>
    <p:sldId id="261" r:id="rId14"/>
    <p:sldId id="273" r:id="rId15"/>
    <p:sldId id="283" r:id="rId16"/>
    <p:sldId id="281" r:id="rId17"/>
  </p:sldIdLst>
  <p:sldSz cx="9906000" cy="6858000" type="A4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  <a:srgbClr val="0000FF"/>
    <a:srgbClr val="F47474"/>
    <a:srgbClr val="BFBFBF"/>
    <a:srgbClr val="F04040"/>
    <a:srgbClr val="CC3300"/>
    <a:srgbClr val="5B9BD5"/>
    <a:srgbClr val="008000"/>
    <a:srgbClr val="FF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9645" autoAdjust="0"/>
  </p:normalViewPr>
  <p:slideViewPr>
    <p:cSldViewPr>
      <p:cViewPr>
        <p:scale>
          <a:sx n="73" d="100"/>
          <a:sy n="73" d="100"/>
        </p:scale>
        <p:origin x="-1224" y="-408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image" Target="../media/image1.png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60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52500" y="685800"/>
            <a:ext cx="4953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noProof="0" smtClean="0"/>
              <a:t>Образец текста</a:t>
            </a:r>
          </a:p>
          <a:p>
            <a:pPr lvl="1"/>
            <a:r>
              <a:rPr lang="ru-RU" altLang="ru-RU" noProof="0" smtClean="0"/>
              <a:t>Второй уровень</a:t>
            </a:r>
          </a:p>
          <a:p>
            <a:pPr lvl="2"/>
            <a:r>
              <a:rPr lang="ru-RU" altLang="ru-RU" noProof="0" smtClean="0"/>
              <a:t>Третий уровень</a:t>
            </a:r>
          </a:p>
          <a:p>
            <a:pPr lvl="3"/>
            <a:r>
              <a:rPr lang="ru-RU" altLang="ru-RU" noProof="0" smtClean="0"/>
              <a:t>Четвертый уровень</a:t>
            </a:r>
          </a:p>
          <a:p>
            <a:pPr lvl="4"/>
            <a:r>
              <a:rPr lang="ru-RU" altLang="ru-RU" noProof="0" smtClean="0"/>
              <a:t>Пятый уровень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1D5E03A-2459-48B9-8F60-7110CE77FDF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8688826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10" Type="http://schemas.openxmlformats.org/officeDocument/2006/relationships/oleObject" Target="../embeddings/oleObject7.bin"/><Relationship Id="rId4" Type="http://schemas.openxmlformats.org/officeDocument/2006/relationships/oleObject" Target="../embeddings/oleObject2.bin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0"/>
          <p:cNvGraphicFramePr>
            <a:graphicFrameLocks noChangeAspect="1"/>
          </p:cNvGraphicFramePr>
          <p:nvPr/>
        </p:nvGraphicFramePr>
        <p:xfrm>
          <a:off x="7037388" y="5230813"/>
          <a:ext cx="1435100" cy="1435100"/>
        </p:xfrm>
        <a:graphic>
          <a:graphicData uri="http://schemas.openxmlformats.org/presentationml/2006/ole">
            <p:oleObj spid="_x0000_s64587" name="Image" r:id="rId3" imgW="1917460" imgH="1917460" progId="">
              <p:embed/>
            </p:oleObj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404813"/>
            <a:ext cx="9906000" cy="647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5732463" y="4889500"/>
            <a:ext cx="4476750" cy="401638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800" dirty="0" smtClean="0">
                <a:solidFill>
                  <a:schemeClr val="bg1">
                    <a:lumMod val="65000"/>
                  </a:schemeClr>
                </a:solidFill>
                <a:latin typeface="Franklin Gothic Medium Cond" panose="020B0606030402020204" pitchFamily="34" charset="0"/>
              </a:rPr>
              <a:t>ЧУДПО «Международная бизнес академия»</a:t>
            </a:r>
          </a:p>
        </p:txBody>
      </p:sp>
      <p:graphicFrame>
        <p:nvGraphicFramePr>
          <p:cNvPr id="7" name="Object 2"/>
          <p:cNvGraphicFramePr>
            <a:graphicFrameLocks noChangeAspect="1"/>
          </p:cNvGraphicFramePr>
          <p:nvPr/>
        </p:nvGraphicFramePr>
        <p:xfrm>
          <a:off x="0" y="5230813"/>
          <a:ext cx="1435100" cy="1435100"/>
        </p:xfrm>
        <a:graphic>
          <a:graphicData uri="http://schemas.openxmlformats.org/presentationml/2006/ole">
            <p:oleObj spid="_x0000_s64588" name="Image" r:id="rId4" imgW="1434921" imgH="1434921" progId="">
              <p:embed/>
            </p:oleObj>
          </a:graphicData>
        </a:graphic>
      </p:graphicFrame>
      <p:graphicFrame>
        <p:nvGraphicFramePr>
          <p:cNvPr id="8" name="Object 4"/>
          <p:cNvGraphicFramePr>
            <a:graphicFrameLocks noChangeAspect="1"/>
          </p:cNvGraphicFramePr>
          <p:nvPr/>
        </p:nvGraphicFramePr>
        <p:xfrm>
          <a:off x="2814638" y="5229225"/>
          <a:ext cx="1436687" cy="1436688"/>
        </p:xfrm>
        <a:graphic>
          <a:graphicData uri="http://schemas.openxmlformats.org/presentationml/2006/ole">
            <p:oleObj spid="_x0000_s64589" name="Image" r:id="rId5" imgW="1434921" imgH="1434921" progId="">
              <p:embed/>
            </p:oleObj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/>
        </p:nvGraphicFramePr>
        <p:xfrm>
          <a:off x="5630863" y="5230813"/>
          <a:ext cx="1435100" cy="1435100"/>
        </p:xfrm>
        <a:graphic>
          <a:graphicData uri="http://schemas.openxmlformats.org/presentationml/2006/ole">
            <p:oleObj spid="_x0000_s64590" name="Image" r:id="rId6" imgW="1434921" imgH="1434921" progId="">
              <p:embed/>
            </p:oleObj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/>
        </p:nvGraphicFramePr>
        <p:xfrm>
          <a:off x="4222750" y="5230813"/>
          <a:ext cx="1435100" cy="1435100"/>
        </p:xfrm>
        <a:graphic>
          <a:graphicData uri="http://schemas.openxmlformats.org/presentationml/2006/ole">
            <p:oleObj spid="_x0000_s64591" name="Image" r:id="rId7" imgW="1434921" imgH="1434921" progId="">
              <p:embed/>
            </p:oleObj>
          </a:graphicData>
        </a:graphic>
      </p:graphicFrame>
      <p:graphicFrame>
        <p:nvGraphicFramePr>
          <p:cNvPr id="11" name="Object 8"/>
          <p:cNvGraphicFramePr>
            <a:graphicFrameLocks noChangeAspect="1"/>
          </p:cNvGraphicFramePr>
          <p:nvPr/>
        </p:nvGraphicFramePr>
        <p:xfrm>
          <a:off x="8445500" y="5230813"/>
          <a:ext cx="1435100" cy="1435100"/>
        </p:xfrm>
        <a:graphic>
          <a:graphicData uri="http://schemas.openxmlformats.org/presentationml/2006/ole">
            <p:oleObj spid="_x0000_s64592" name="Image" r:id="rId8" imgW="1434921" imgH="1434921" progId="">
              <p:embed/>
            </p:oleObj>
          </a:graphicData>
        </a:graphic>
      </p:graphicFrame>
      <p:pic>
        <p:nvPicPr>
          <p:cNvPr id="12" name="Picture 2" descr="C:\Users\Juliana\Desktop\пакет_домик.png"/>
          <p:cNvPicPr>
            <a:picLocks noChangeAspect="1" noChangeArrowheads="1"/>
          </p:cNvPicPr>
          <p:nvPr/>
        </p:nvPicPr>
        <p:blipFill>
          <a:blip r:embed="rId9" cstate="print"/>
          <a:srcRect l="16518" t="39206" r="11429" b="22519"/>
          <a:stretch>
            <a:fillRect/>
          </a:stretch>
        </p:blipFill>
        <p:spPr bwMode="auto">
          <a:xfrm>
            <a:off x="6937375" y="336550"/>
            <a:ext cx="296862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550863" y="4868863"/>
            <a:ext cx="2427287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dirty="0">
                <a:solidFill>
                  <a:schemeClr val="bg1">
                    <a:lumMod val="65000"/>
                  </a:schemeClr>
                </a:solidFill>
                <a:latin typeface="Franklin Gothic Medium Cond" panose="020B0606030402020204" pitchFamily="34" charset="0"/>
              </a:rPr>
              <a:t>adaptacia@monmonitor.ru</a:t>
            </a:r>
          </a:p>
        </p:txBody>
      </p:sp>
      <p:graphicFrame>
        <p:nvGraphicFramePr>
          <p:cNvPr id="14" name="Object 9"/>
          <p:cNvGraphicFramePr>
            <a:graphicFrameLocks noChangeAspect="1"/>
          </p:cNvGraphicFramePr>
          <p:nvPr/>
        </p:nvGraphicFramePr>
        <p:xfrm>
          <a:off x="1408113" y="5230813"/>
          <a:ext cx="1435100" cy="1435100"/>
        </p:xfrm>
        <a:graphic>
          <a:graphicData uri="http://schemas.openxmlformats.org/presentationml/2006/ole">
            <p:oleObj spid="_x0000_s64593" name="Image" r:id="rId10" imgW="1917460" imgH="1917460" progId="">
              <p:embed/>
            </p:oleObj>
          </a:graphicData>
        </a:graphic>
      </p:graphicFrame>
      <p:grpSp>
        <p:nvGrpSpPr>
          <p:cNvPr id="15" name="Группа 21"/>
          <p:cNvGrpSpPr>
            <a:grpSpLocks/>
          </p:cNvGrpSpPr>
          <p:nvPr/>
        </p:nvGrpSpPr>
        <p:grpSpPr bwMode="auto">
          <a:xfrm>
            <a:off x="7938" y="3319463"/>
            <a:ext cx="9913937" cy="219075"/>
            <a:chOff x="7526" y="3786681"/>
            <a:chExt cx="9150549" cy="218383"/>
          </a:xfrm>
        </p:grpSpPr>
        <p:sp>
          <p:nvSpPr>
            <p:cNvPr id="16" name="Прямоугольник 15"/>
            <p:cNvSpPr/>
            <p:nvPr userDrawn="1"/>
          </p:nvSpPr>
          <p:spPr>
            <a:xfrm>
              <a:off x="7526" y="3786681"/>
              <a:ext cx="9135896" cy="20888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7" name="Прямоугольник 16"/>
            <p:cNvSpPr/>
            <p:nvPr userDrawn="1"/>
          </p:nvSpPr>
          <p:spPr>
            <a:xfrm>
              <a:off x="92511" y="3919610"/>
              <a:ext cx="9039189" cy="85454"/>
            </a:xfrm>
            <a:prstGeom prst="rect">
              <a:avLst/>
            </a:prstGeom>
            <a:solidFill>
              <a:srgbClr val="F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8" name="Прямоугольник 17"/>
            <p:cNvSpPr/>
            <p:nvPr userDrawn="1"/>
          </p:nvSpPr>
          <p:spPr>
            <a:xfrm flipV="1">
              <a:off x="6631967" y="3916445"/>
              <a:ext cx="2526108" cy="8703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32519" y="1196753"/>
            <a:ext cx="7920881" cy="2088231"/>
          </a:xfrm>
        </p:spPr>
        <p:txBody>
          <a:bodyPr/>
          <a:lstStyle>
            <a:lvl1pPr>
              <a:defRPr sz="3200">
                <a:solidFill>
                  <a:srgbClr val="C00000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62523" y="3573016"/>
            <a:ext cx="7920881" cy="1224136"/>
          </a:xfrm>
        </p:spPr>
        <p:txBody>
          <a:bodyPr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ru-RU" sz="2000" kern="1200">
                <a:solidFill>
                  <a:srgbClr val="0070C0"/>
                </a:solidFill>
                <a:latin typeface="Franklin Gothic Medium Cond" pitchFamily="34" charset="0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638" y="0"/>
            <a:ext cx="9864725" cy="9080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7938" y="981075"/>
            <a:ext cx="9898062" cy="2079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0013" y="1112838"/>
            <a:ext cx="9793287" cy="85725"/>
          </a:xfrm>
          <a:prstGeom prst="rect">
            <a:avLst/>
          </a:prstGeom>
          <a:solidFill>
            <a:srgbClr val="F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 flipV="1">
            <a:off x="7185025" y="1109663"/>
            <a:ext cx="2736850" cy="8731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464" y="44624"/>
            <a:ext cx="9705528" cy="100811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7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71513" y="3478213"/>
            <a:ext cx="7666037" cy="35401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755650" y="3727450"/>
            <a:ext cx="7610475" cy="114300"/>
          </a:xfrm>
          <a:prstGeom prst="rect">
            <a:avLst/>
          </a:prstGeom>
          <a:solidFill>
            <a:srgbClr val="F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 flipV="1">
            <a:off x="7500938" y="3729038"/>
            <a:ext cx="2390775" cy="11271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9050" y="260350"/>
            <a:ext cx="9867900" cy="9096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3873033"/>
            <a:ext cx="84201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776536" y="3212976"/>
            <a:ext cx="7560840" cy="4320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8464" y="836713"/>
            <a:ext cx="4752528" cy="52894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2" y="836713"/>
            <a:ext cx="4669978" cy="52894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8464" y="836712"/>
            <a:ext cx="475252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28465" y="1484788"/>
            <a:ext cx="4752001" cy="464137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2" y="845022"/>
            <a:ext cx="46734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2" y="1484788"/>
            <a:ext cx="4673417" cy="464137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700" y="0"/>
            <a:ext cx="9880600" cy="9810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472" y="764704"/>
            <a:ext cx="3553834" cy="670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4" y="764704"/>
            <a:ext cx="5832557" cy="53614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0472" y="1435103"/>
            <a:ext cx="355383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836715"/>
            <a:ext cx="5943600" cy="389086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473950" y="6356350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8A9712-AEA3-46B2-BD14-EA169B65746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473280" y="836712"/>
            <a:ext cx="2228850" cy="52174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00472" y="908720"/>
            <a:ext cx="7200800" cy="52174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742950" y="609600"/>
            <a:ext cx="8420100" cy="5486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18B33C7-EF06-43C5-B1D2-F124A26C708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>
  <p:cSld name="1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76500" y="2895600"/>
            <a:ext cx="668655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476500" y="5010150"/>
            <a:ext cx="668655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8505825" y="1154113"/>
            <a:ext cx="2286000" cy="4127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820026" y="4162425"/>
            <a:ext cx="3657600" cy="415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452563" y="4929188"/>
            <a:ext cx="660400" cy="5175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3B13B2-6FE2-4DE4-85C1-C7E1D4E563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99300" y="6245225"/>
            <a:ext cx="23114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35F1C7-D030-4A37-AE51-5C23BDCCAED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 bwMode="auto">
          <a:xfrm>
            <a:off x="57150" y="44450"/>
            <a:ext cx="9848850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099" name="Текст 2"/>
          <p:cNvSpPr>
            <a:spLocks noGrp="1"/>
          </p:cNvSpPr>
          <p:nvPr>
            <p:ph type="body" idx="1"/>
          </p:nvPr>
        </p:nvSpPr>
        <p:spPr bwMode="auto">
          <a:xfrm>
            <a:off x="128588" y="836613"/>
            <a:ext cx="9577387" cy="528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938" y="549275"/>
            <a:ext cx="9898062" cy="2079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00013" y="681038"/>
            <a:ext cx="9793287" cy="85725"/>
          </a:xfrm>
          <a:prstGeom prst="rect">
            <a:avLst/>
          </a:prstGeom>
          <a:solidFill>
            <a:srgbClr val="F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7185025" y="677863"/>
            <a:ext cx="2736850" cy="8731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9483725" y="6376988"/>
            <a:ext cx="438150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fld id="{828F3032-8DFD-4354-A6F4-42DF6FA73D00}" type="slidenum">
              <a:rPr lang="ru-RU" sz="2000">
                <a:solidFill>
                  <a:schemeClr val="bg1">
                    <a:lumMod val="65000"/>
                  </a:schemeClr>
                </a:solidFill>
                <a:latin typeface="Franklin Gothic Medium Cond" panose="020B0606030402020204" pitchFamily="34" charset="0"/>
              </a:rPr>
              <a:pPr>
                <a:defRPr/>
              </a:pPr>
              <a:t>‹#›</a:t>
            </a:fld>
            <a:endParaRPr lang="ru-RU" sz="2000" dirty="0">
              <a:solidFill>
                <a:schemeClr val="bg1">
                  <a:lumMod val="65000"/>
                </a:schemeClr>
              </a:solidFill>
              <a:latin typeface="Franklin Gothic Medium Cond" panose="020B06060304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1" r:id="rId2"/>
    <p:sldLayoutId id="2147483709" r:id="rId3"/>
    <p:sldLayoutId id="2147483710" r:id="rId4"/>
    <p:sldLayoutId id="2147483702" r:id="rId5"/>
    <p:sldLayoutId id="2147483703" r:id="rId6"/>
    <p:sldLayoutId id="2147483704" r:id="rId7"/>
    <p:sldLayoutId id="2147483711" r:id="rId8"/>
    <p:sldLayoutId id="2147483705" r:id="rId9"/>
    <p:sldLayoutId id="2147483706" r:id="rId10"/>
    <p:sldLayoutId id="2147483712" r:id="rId11"/>
    <p:sldLayoutId id="2147483707" r:id="rId12"/>
    <p:sldLayoutId id="2147483713" r:id="rId13"/>
    <p:sldLayoutId id="2147483714" r:id="rId14"/>
    <p:sldLayoutId id="2147483715" r:id="rId15"/>
  </p:sldLayoutIdLst>
  <p:transition spd="slow">
    <p:strips dir="rd"/>
  </p:transition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rgbClr val="404040"/>
          </a:solidFill>
          <a:latin typeface="Franklin Gothic Medium Cond" pitchFamily="34" charset="0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Franklin Gothic Medium Cond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Franklin Gothic Medium Cond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Franklin Gothic Medium Cond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Franklin Gothic Medium Cond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Franklin Gothic Medium Cond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Franklin Gothic Medium Cond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Franklin Gothic Medium Cond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Franklin Gothic Medium Cond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66720" y="2214554"/>
            <a:ext cx="8786874" cy="1225549"/>
          </a:xfrm>
        </p:spPr>
        <p:txBody>
          <a:bodyPr/>
          <a:lstStyle/>
          <a:p>
            <a:pPr algn="ctr"/>
            <a:r>
              <a:rPr lang="ru-RU" altLang="ru-RU" sz="2900" b="1" dirty="0" smtClean="0"/>
              <a:t>Система профориентационной работы детского дом: проблемы и пути их решения</a:t>
            </a:r>
          </a:p>
        </p:txBody>
      </p:sp>
      <p:sp>
        <p:nvSpPr>
          <p:cNvPr id="3" name="Text Box 7"/>
          <p:cNvSpPr txBox="1">
            <a:spLocks noChangeArrowheads="1" noChangeShapeType="1"/>
          </p:cNvSpPr>
          <p:nvPr/>
        </p:nvSpPr>
        <p:spPr bwMode="auto">
          <a:xfrm>
            <a:off x="595282" y="428604"/>
            <a:ext cx="5072098" cy="1225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36195" tIns="36195" rIns="36195" bIns="36195"/>
          <a:lstStyle/>
          <a:p>
            <a:pPr>
              <a:defRPr/>
            </a:pPr>
            <a:r>
              <a:rPr lang="ru-RU" altLang="ru-RU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муниципальное казённое образовательное </a:t>
            </a:r>
            <a:r>
              <a:rPr lang="ru-RU" altLang="ru-RU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учреждение для детей-сирот и детей, оставшихся без попечения </a:t>
            </a:r>
            <a:r>
              <a:rPr lang="ru-RU" altLang="ru-RU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родителей, Анжеро-Судженского городского округа </a:t>
            </a:r>
            <a:r>
              <a:rPr lang="en-US" altLang="ru-RU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«</a:t>
            </a:r>
            <a:r>
              <a:rPr lang="ru-RU" altLang="ru-RU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Детский </a:t>
            </a:r>
            <a:r>
              <a:rPr lang="ru-RU" altLang="ru-RU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дом «Росток»</a:t>
            </a:r>
            <a:endParaRPr lang="ru-RU" altLang="ru-RU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40218" y="4929198"/>
            <a:ext cx="9644130" cy="2982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524768" y="2000240"/>
            <a:ext cx="2143140" cy="21431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9906000" cy="428628"/>
          </a:xfrm>
        </p:spPr>
        <p:txBody>
          <a:bodyPr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Модель построения социальных связей воспитанников детского дома</a:t>
            </a:r>
            <a:endParaRPr lang="ru-RU" sz="2400" dirty="0">
              <a:solidFill>
                <a:srgbClr val="FF0000"/>
              </a:solidFill>
            </a:endParaRPr>
          </a:p>
        </p:txBody>
      </p:sp>
      <p:grpSp>
        <p:nvGrpSpPr>
          <p:cNvPr id="129035" name="Group 11"/>
          <p:cNvGrpSpPr>
            <a:grpSpLocks/>
          </p:cNvGrpSpPr>
          <p:nvPr/>
        </p:nvGrpSpPr>
        <p:grpSpPr bwMode="auto">
          <a:xfrm>
            <a:off x="187604" y="857042"/>
            <a:ext cx="9718396" cy="6000958"/>
            <a:chOff x="294" y="1675"/>
            <a:chExt cx="16428" cy="9141"/>
          </a:xfrm>
        </p:grpSpPr>
        <p:grpSp>
          <p:nvGrpSpPr>
            <p:cNvPr id="129036" name="Group 12"/>
            <p:cNvGrpSpPr>
              <a:grpSpLocks/>
            </p:cNvGrpSpPr>
            <p:nvPr/>
          </p:nvGrpSpPr>
          <p:grpSpPr bwMode="auto">
            <a:xfrm>
              <a:off x="621" y="1912"/>
              <a:ext cx="15456" cy="8904"/>
              <a:chOff x="714" y="1932"/>
              <a:chExt cx="15456" cy="8904"/>
            </a:xfrm>
          </p:grpSpPr>
          <p:sp>
            <p:nvSpPr>
              <p:cNvPr id="129037" name="Oval 13"/>
              <p:cNvSpPr>
                <a:spLocks noChangeArrowheads="1"/>
              </p:cNvSpPr>
              <p:nvPr/>
            </p:nvSpPr>
            <p:spPr bwMode="auto">
              <a:xfrm>
                <a:off x="714" y="1932"/>
                <a:ext cx="15456" cy="8904"/>
              </a:xfrm>
              <a:prstGeom prst="ellipse">
                <a:avLst/>
              </a:prstGeom>
              <a:gradFill rotWithShape="0">
                <a:gsLst>
                  <a:gs pos="0">
                    <a:srgbClr val="B2A1C7"/>
                  </a:gs>
                  <a:gs pos="50000">
                    <a:srgbClr val="8064A2"/>
                  </a:gs>
                  <a:gs pos="100000">
                    <a:srgbClr val="B2A1C7"/>
                  </a:gs>
                </a:gsLst>
                <a:lin ang="5400000" scaled="1"/>
              </a:gradFill>
              <a:ln w="12700">
                <a:solidFill>
                  <a:srgbClr val="8064A2"/>
                </a:solidFill>
                <a:round/>
                <a:headEnd/>
                <a:tailEnd/>
              </a:ln>
              <a:effectLst>
                <a:outerShdw dist="28398" dir="3806097" algn="ctr" rotWithShape="0">
                  <a:srgbClr val="3F3151"/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29038" name="Oval 14"/>
              <p:cNvSpPr>
                <a:spLocks noChangeArrowheads="1"/>
              </p:cNvSpPr>
              <p:nvPr/>
            </p:nvSpPr>
            <p:spPr bwMode="auto">
              <a:xfrm>
                <a:off x="2355" y="3360"/>
                <a:ext cx="12075" cy="6285"/>
              </a:xfrm>
              <a:prstGeom prst="ellipse">
                <a:avLst/>
              </a:prstGeom>
              <a:gradFill rotWithShape="0">
                <a:gsLst>
                  <a:gs pos="0">
                    <a:srgbClr val="B2A1C7"/>
                  </a:gs>
                  <a:gs pos="50000">
                    <a:srgbClr val="E5DFEC"/>
                  </a:gs>
                  <a:gs pos="100000">
                    <a:srgbClr val="B2A1C7"/>
                  </a:gs>
                </a:gsLst>
                <a:lin ang="18900000" scaled="1"/>
              </a:gradFill>
              <a:ln w="12700">
                <a:solidFill>
                  <a:srgbClr val="B2A1C7"/>
                </a:solidFill>
                <a:round/>
                <a:headEnd/>
                <a:tailEnd/>
              </a:ln>
              <a:effectLst>
                <a:outerShdw dist="28398" dir="3806097" algn="ctr" rotWithShape="0">
                  <a:srgbClr val="3F3151">
                    <a:alpha val="50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29039" name="Oval 15"/>
              <p:cNvSpPr>
                <a:spLocks noChangeArrowheads="1"/>
              </p:cNvSpPr>
              <p:nvPr/>
            </p:nvSpPr>
            <p:spPr bwMode="auto">
              <a:xfrm>
                <a:off x="3795" y="4770"/>
                <a:ext cx="9195" cy="3435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CCC0D9"/>
                  </a:gs>
                </a:gsLst>
                <a:lin ang="5400000" scaled="1"/>
              </a:gradFill>
              <a:ln w="12700">
                <a:solidFill>
                  <a:srgbClr val="B2A1C7"/>
                </a:solidFill>
                <a:round/>
                <a:headEnd/>
                <a:tailEnd/>
              </a:ln>
              <a:effectLst>
                <a:outerShdw dist="28398" dir="3806097" algn="ctr" rotWithShape="0">
                  <a:srgbClr val="3F3151">
                    <a:alpha val="50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  <p:sp>
          <p:nvSpPr>
            <p:cNvPr id="129040" name="Rectangle 16"/>
            <p:cNvSpPr>
              <a:spLocks noChangeArrowheads="1"/>
            </p:cNvSpPr>
            <p:nvPr/>
          </p:nvSpPr>
          <p:spPr bwMode="auto">
            <a:xfrm>
              <a:off x="3724" y="3070"/>
              <a:ext cx="1759" cy="677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МБОУ ДОД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«Буревестник»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41" name="Rectangle 17"/>
            <p:cNvSpPr>
              <a:spLocks noChangeArrowheads="1"/>
            </p:cNvSpPr>
            <p:nvPr/>
          </p:nvSpPr>
          <p:spPr bwMode="auto">
            <a:xfrm>
              <a:off x="13075" y="5593"/>
              <a:ext cx="1762" cy="677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ДК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«Центральный»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42" name="Rectangle 18"/>
            <p:cNvSpPr>
              <a:spLocks noChangeArrowheads="1"/>
            </p:cNvSpPr>
            <p:nvPr/>
          </p:nvSpPr>
          <p:spPr bwMode="auto">
            <a:xfrm>
              <a:off x="10686" y="3618"/>
              <a:ext cx="1870" cy="881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МБОУ ДОД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«Дом детского творчества»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43" name="Rectangle 19"/>
            <p:cNvSpPr>
              <a:spLocks noChangeArrowheads="1"/>
            </p:cNvSpPr>
            <p:nvPr/>
          </p:nvSpPr>
          <p:spPr bwMode="auto">
            <a:xfrm>
              <a:off x="2872" y="3728"/>
              <a:ext cx="1759" cy="881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МБОУ ДОД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ДЮСШ «Сибиряк»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44" name="Rectangle 20"/>
            <p:cNvSpPr>
              <a:spLocks noChangeArrowheads="1"/>
            </p:cNvSpPr>
            <p:nvPr/>
          </p:nvSpPr>
          <p:spPr bwMode="auto">
            <a:xfrm>
              <a:off x="7521" y="2741"/>
              <a:ext cx="1810" cy="1018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МБОУ ДОД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«Станция юных туристов»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45" name="Rectangle 21"/>
            <p:cNvSpPr>
              <a:spLocks noChangeArrowheads="1"/>
            </p:cNvSpPr>
            <p:nvPr/>
          </p:nvSpPr>
          <p:spPr bwMode="auto">
            <a:xfrm>
              <a:off x="9347" y="2960"/>
              <a:ext cx="1759" cy="677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МБОУ ДОД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«ДЭБЦ»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46" name="Rectangle 22"/>
            <p:cNvSpPr>
              <a:spLocks noChangeArrowheads="1"/>
            </p:cNvSpPr>
            <p:nvPr/>
          </p:nvSpPr>
          <p:spPr bwMode="auto">
            <a:xfrm>
              <a:off x="12953" y="8664"/>
              <a:ext cx="1759" cy="863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Центр национ.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культуры (ЦНК)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47" name="Rectangle 23"/>
            <p:cNvSpPr>
              <a:spLocks noChangeArrowheads="1"/>
            </p:cNvSpPr>
            <p:nvPr/>
          </p:nvSpPr>
          <p:spPr bwMode="auto">
            <a:xfrm>
              <a:off x="5089" y="8639"/>
              <a:ext cx="1762" cy="677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Городская </a:t>
              </a:r>
              <a:r>
                <a:rPr kumimoji="0" lang="ru-RU" sz="10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ПМПк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48" name="Rectangle 24"/>
            <p:cNvSpPr>
              <a:spLocks noChangeArrowheads="1"/>
            </p:cNvSpPr>
            <p:nvPr/>
          </p:nvSpPr>
          <p:spPr bwMode="auto">
            <a:xfrm>
              <a:off x="2142" y="5483"/>
              <a:ext cx="1759" cy="881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МБОУ ДОД ДООСЦ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«Олимп»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49" name="Rectangle 25"/>
            <p:cNvSpPr>
              <a:spLocks noChangeArrowheads="1"/>
            </p:cNvSpPr>
            <p:nvPr/>
          </p:nvSpPr>
          <p:spPr bwMode="auto">
            <a:xfrm>
              <a:off x="2142" y="4606"/>
              <a:ext cx="1759" cy="881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МБОУ ДОД СДЮШОР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«Юность»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50" name="Rectangle 26"/>
            <p:cNvSpPr>
              <a:spLocks noChangeArrowheads="1"/>
            </p:cNvSpPr>
            <p:nvPr/>
          </p:nvSpPr>
          <p:spPr bwMode="auto">
            <a:xfrm>
              <a:off x="2020" y="7128"/>
              <a:ext cx="1759" cy="677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МБОУ ДОД СДЮШОР №2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51" name="Rectangle 27"/>
            <p:cNvSpPr>
              <a:spLocks noChangeArrowheads="1"/>
            </p:cNvSpPr>
            <p:nvPr/>
          </p:nvSpPr>
          <p:spPr bwMode="auto">
            <a:xfrm>
              <a:off x="12970" y="6547"/>
              <a:ext cx="1759" cy="1020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МБОУ ДОД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«Детская </a:t>
              </a:r>
              <a:r>
                <a:rPr kumimoji="0" lang="ru-RU" sz="10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худож</a:t>
              </a: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.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школа»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52" name="Rectangle 28"/>
            <p:cNvSpPr>
              <a:spLocks noChangeArrowheads="1"/>
            </p:cNvSpPr>
            <p:nvPr/>
          </p:nvSpPr>
          <p:spPr bwMode="auto">
            <a:xfrm>
              <a:off x="12953" y="7567"/>
              <a:ext cx="1759" cy="1086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МБОУ ДОД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«Детская музык.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школа №19»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53" name="Rectangle 29"/>
            <p:cNvSpPr>
              <a:spLocks noChangeArrowheads="1"/>
            </p:cNvSpPr>
            <p:nvPr/>
          </p:nvSpPr>
          <p:spPr bwMode="auto">
            <a:xfrm>
              <a:off x="13075" y="4935"/>
              <a:ext cx="1759" cy="677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ДК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«</a:t>
              </a:r>
              <a:r>
                <a:rPr kumimoji="0" lang="ru-RU" sz="10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Судженский</a:t>
              </a: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»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54" name="Rectangle 30"/>
            <p:cNvSpPr>
              <a:spLocks noChangeArrowheads="1"/>
            </p:cNvSpPr>
            <p:nvPr/>
          </p:nvSpPr>
          <p:spPr bwMode="auto">
            <a:xfrm>
              <a:off x="2020" y="7786"/>
              <a:ext cx="1759" cy="692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МБОУ ДОД ДЮСШ №2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55" name="Rectangle 31"/>
            <p:cNvSpPr>
              <a:spLocks noChangeArrowheads="1"/>
            </p:cNvSpPr>
            <p:nvPr/>
          </p:nvSpPr>
          <p:spPr bwMode="auto">
            <a:xfrm>
              <a:off x="7505" y="8639"/>
              <a:ext cx="1759" cy="1154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Отдел по делам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несовершеннолетних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(ОПДН)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56" name="Rectangle 32"/>
            <p:cNvSpPr>
              <a:spLocks noChangeArrowheads="1"/>
            </p:cNvSpPr>
            <p:nvPr/>
          </p:nvSpPr>
          <p:spPr bwMode="auto">
            <a:xfrm>
              <a:off x="9799" y="8639"/>
              <a:ext cx="2543" cy="711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МБОУ СОШ №22, №3;МБОУ ООШ №17,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57" name="Rectangle 33"/>
            <p:cNvSpPr>
              <a:spLocks noChangeArrowheads="1"/>
            </p:cNvSpPr>
            <p:nvPr/>
          </p:nvSpPr>
          <p:spPr bwMode="auto">
            <a:xfrm>
              <a:off x="7383" y="5919"/>
              <a:ext cx="2657" cy="871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itchFamily="18" charset="0"/>
                </a:rPr>
                <a:t>Воспитанник детского дома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58" name="Rectangle 34"/>
            <p:cNvSpPr>
              <a:spLocks noChangeArrowheads="1"/>
            </p:cNvSpPr>
            <p:nvPr/>
          </p:nvSpPr>
          <p:spPr bwMode="auto">
            <a:xfrm>
              <a:off x="6900" y="4178"/>
              <a:ext cx="3051" cy="941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Администрация детского дома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59" name="Rectangle 35"/>
            <p:cNvSpPr>
              <a:spLocks noChangeArrowheads="1"/>
            </p:cNvSpPr>
            <p:nvPr/>
          </p:nvSpPr>
          <p:spPr bwMode="auto">
            <a:xfrm>
              <a:off x="10282" y="5810"/>
              <a:ext cx="2685" cy="1037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Семья (кровная,  приемная, опекаемая)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60" name="Rectangle 36"/>
            <p:cNvSpPr>
              <a:spLocks noChangeArrowheads="1"/>
            </p:cNvSpPr>
            <p:nvPr/>
          </p:nvSpPr>
          <p:spPr bwMode="auto">
            <a:xfrm>
              <a:off x="3881" y="5810"/>
              <a:ext cx="3103" cy="1257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Специалисты (педагог-психолог, соц. педагог, учитель-логопед, мед. работник)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61" name="Rectangle 37"/>
            <p:cNvSpPr>
              <a:spLocks noChangeArrowheads="1"/>
            </p:cNvSpPr>
            <p:nvPr/>
          </p:nvSpPr>
          <p:spPr bwMode="auto">
            <a:xfrm>
              <a:off x="5813" y="7660"/>
              <a:ext cx="1908" cy="653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Воспитатели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62" name="Rectangle 38"/>
            <p:cNvSpPr>
              <a:spLocks noChangeArrowheads="1"/>
            </p:cNvSpPr>
            <p:nvPr/>
          </p:nvSpPr>
          <p:spPr bwMode="auto">
            <a:xfrm>
              <a:off x="10161" y="9836"/>
              <a:ext cx="1759" cy="677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Областная ПМПК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63" name="Rectangle 39"/>
            <p:cNvSpPr>
              <a:spLocks noChangeArrowheads="1"/>
            </p:cNvSpPr>
            <p:nvPr/>
          </p:nvSpPr>
          <p:spPr bwMode="auto">
            <a:xfrm>
              <a:off x="2188" y="2353"/>
              <a:ext cx="1759" cy="677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АО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«Анжеромаш»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64" name="Rectangle 40"/>
            <p:cNvSpPr>
              <a:spLocks noChangeArrowheads="1"/>
            </p:cNvSpPr>
            <p:nvPr/>
          </p:nvSpPr>
          <p:spPr bwMode="auto">
            <a:xfrm>
              <a:off x="6642" y="1675"/>
              <a:ext cx="1759" cy="677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Горэлектросеть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65" name="Rectangle 41"/>
            <p:cNvSpPr>
              <a:spLocks noChangeArrowheads="1"/>
            </p:cNvSpPr>
            <p:nvPr/>
          </p:nvSpPr>
          <p:spPr bwMode="auto">
            <a:xfrm>
              <a:off x="4883" y="1675"/>
              <a:ext cx="1759" cy="677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ООО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«Аларм»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66" name="Rectangle 42"/>
            <p:cNvSpPr>
              <a:spLocks noChangeArrowheads="1"/>
            </p:cNvSpPr>
            <p:nvPr/>
          </p:nvSpPr>
          <p:spPr bwMode="auto">
            <a:xfrm>
              <a:off x="1365" y="3030"/>
              <a:ext cx="1759" cy="677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4445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АО</a:t>
              </a:r>
            </a:p>
            <a:p>
              <a:pPr marL="0" marR="4445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«Асфарма»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67" name="Rectangle 43"/>
            <p:cNvSpPr>
              <a:spLocks noChangeArrowheads="1"/>
            </p:cNvSpPr>
            <p:nvPr/>
          </p:nvSpPr>
          <p:spPr bwMode="auto">
            <a:xfrm>
              <a:off x="10644" y="1675"/>
              <a:ext cx="1912" cy="677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Администрация города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68" name="Rectangle 44"/>
            <p:cNvSpPr>
              <a:spLocks noChangeArrowheads="1"/>
            </p:cNvSpPr>
            <p:nvPr/>
          </p:nvSpPr>
          <p:spPr bwMode="auto">
            <a:xfrm>
              <a:off x="13846" y="2948"/>
              <a:ext cx="2076" cy="881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Информационно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-методический центр (ИМЦ)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69" name="Rectangle 45"/>
            <p:cNvSpPr>
              <a:spLocks noChangeArrowheads="1"/>
            </p:cNvSpPr>
            <p:nvPr/>
          </p:nvSpPr>
          <p:spPr bwMode="auto">
            <a:xfrm>
              <a:off x="12378" y="2271"/>
              <a:ext cx="1759" cy="677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Управление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образования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70" name="Rectangle 46"/>
            <p:cNvSpPr>
              <a:spLocks noChangeArrowheads="1"/>
            </p:cNvSpPr>
            <p:nvPr/>
          </p:nvSpPr>
          <p:spPr bwMode="auto">
            <a:xfrm>
              <a:off x="3124" y="1675"/>
              <a:ext cx="1759" cy="677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Пожарная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часть №1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71" name="Rectangle 47"/>
            <p:cNvSpPr>
              <a:spLocks noChangeArrowheads="1"/>
            </p:cNvSpPr>
            <p:nvPr/>
          </p:nvSpPr>
          <p:spPr bwMode="auto">
            <a:xfrm>
              <a:off x="4727" y="9945"/>
              <a:ext cx="1759" cy="677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АС филиал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КемГУ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72" name="Rectangle 48"/>
            <p:cNvSpPr>
              <a:spLocks noChangeArrowheads="1"/>
            </p:cNvSpPr>
            <p:nvPr/>
          </p:nvSpPr>
          <p:spPr bwMode="auto">
            <a:xfrm>
              <a:off x="12953" y="9541"/>
              <a:ext cx="1759" cy="677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Городской музей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73" name="Rectangle 49"/>
            <p:cNvSpPr>
              <a:spLocks noChangeArrowheads="1"/>
            </p:cNvSpPr>
            <p:nvPr/>
          </p:nvSpPr>
          <p:spPr bwMode="auto">
            <a:xfrm>
              <a:off x="14849" y="5891"/>
              <a:ext cx="1873" cy="1007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Областные медицинские учреждения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74" name="Rectangle 50"/>
            <p:cNvSpPr>
              <a:spLocks noChangeArrowheads="1"/>
            </p:cNvSpPr>
            <p:nvPr/>
          </p:nvSpPr>
          <p:spPr bwMode="auto">
            <a:xfrm>
              <a:off x="294" y="6091"/>
              <a:ext cx="1471" cy="881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ООО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«Сибирский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колос»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75" name="Rectangle 51"/>
            <p:cNvSpPr>
              <a:spLocks noChangeArrowheads="1"/>
            </p:cNvSpPr>
            <p:nvPr/>
          </p:nvSpPr>
          <p:spPr bwMode="auto">
            <a:xfrm>
              <a:off x="789" y="3706"/>
              <a:ext cx="1759" cy="881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ОАО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«Анжерское молоко»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76" name="Rectangle 52"/>
            <p:cNvSpPr>
              <a:spLocks noChangeArrowheads="1"/>
            </p:cNvSpPr>
            <p:nvPr/>
          </p:nvSpPr>
          <p:spPr bwMode="auto">
            <a:xfrm>
              <a:off x="294" y="6971"/>
              <a:ext cx="1471" cy="881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ГОУ СПО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«АС горный техникум»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77" name="Rectangle 53"/>
            <p:cNvSpPr>
              <a:spLocks noChangeArrowheads="1"/>
            </p:cNvSpPr>
            <p:nvPr/>
          </p:nvSpPr>
          <p:spPr bwMode="auto">
            <a:xfrm>
              <a:off x="294" y="7853"/>
              <a:ext cx="1471" cy="881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ГОУ СПО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«АС пед. колледж»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78" name="Rectangle 54"/>
            <p:cNvSpPr>
              <a:spLocks noChangeArrowheads="1"/>
            </p:cNvSpPr>
            <p:nvPr/>
          </p:nvSpPr>
          <p:spPr bwMode="auto">
            <a:xfrm>
              <a:off x="294" y="8734"/>
              <a:ext cx="2621" cy="885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ГОУ СПО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«АС  политехнический колледж»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79" name="Rectangle 55"/>
            <p:cNvSpPr>
              <a:spLocks noChangeArrowheads="1"/>
            </p:cNvSpPr>
            <p:nvPr/>
          </p:nvSpPr>
          <p:spPr bwMode="auto">
            <a:xfrm>
              <a:off x="13075" y="4057"/>
              <a:ext cx="1759" cy="881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 Центральная городская библиотека №1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9080" name="Rectangle 56"/>
            <p:cNvSpPr>
              <a:spLocks noChangeArrowheads="1"/>
            </p:cNvSpPr>
            <p:nvPr/>
          </p:nvSpPr>
          <p:spPr bwMode="auto">
            <a:xfrm>
              <a:off x="7504" y="10139"/>
              <a:ext cx="1759" cy="677"/>
            </a:xfrm>
            <a:prstGeom prst="rect">
              <a:avLst/>
            </a:prstGeom>
            <a:solidFill>
              <a:srgbClr val="FFFFFF"/>
            </a:solidFill>
            <a:ln w="31750">
              <a:solidFill>
                <a:srgbClr val="8064A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Социальные партнеры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  <p:sp>
        <p:nvSpPr>
          <p:cNvPr id="129081" name="Rectangle 57"/>
          <p:cNvSpPr>
            <a:spLocks noChangeArrowheads="1"/>
          </p:cNvSpPr>
          <p:nvPr/>
        </p:nvSpPr>
        <p:spPr bwMode="auto">
          <a:xfrm>
            <a:off x="5810256" y="4786322"/>
            <a:ext cx="1220788" cy="428628"/>
          </a:xfrm>
          <a:prstGeom prst="rect">
            <a:avLst/>
          </a:prstGeom>
          <a:solidFill>
            <a:srgbClr val="FFFFFF"/>
          </a:solidFill>
          <a:ln w="31750">
            <a:solidFill>
              <a:srgbClr val="8064A2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Воспитанники-выпускники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6654" y="928670"/>
            <a:ext cx="9577387" cy="5289550"/>
          </a:xfrm>
        </p:spPr>
        <p:txBody>
          <a:bodyPr/>
          <a:lstStyle/>
          <a:p>
            <a:pPr>
              <a:buNone/>
            </a:pPr>
            <a:r>
              <a:rPr lang="ru-RU" sz="2400" b="1" dirty="0" smtClean="0"/>
              <a:t>Цель</a:t>
            </a: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 социально-психолого-педагогического сопровождения</a:t>
            </a:r>
            <a:r>
              <a:rPr lang="ru-RU" sz="2400" b="1" dirty="0" smtClean="0"/>
              <a:t>: </a:t>
            </a:r>
            <a:r>
              <a:rPr lang="ru-RU" sz="2400" dirty="0" smtClean="0"/>
              <a:t>Обеспечение успешной интеграции воспитанников-выпускников детского дома в общество через реализацию комплексной программы «Организация социально-психолого-педагогического сопровождения социализации воспитанников детского дома».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	Поставленная цель обусловила решение следующих </a:t>
            </a:r>
            <a:r>
              <a:rPr lang="ru-RU" sz="2400" b="1" dirty="0" smtClean="0"/>
              <a:t>задач:</a:t>
            </a: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        </a:t>
            </a:r>
            <a:r>
              <a:rPr lang="ru-RU" sz="2400" b="1" dirty="0" smtClean="0"/>
              <a:t>1.</a:t>
            </a:r>
            <a:r>
              <a:rPr lang="ru-RU" sz="2400" dirty="0" smtClean="0"/>
              <a:t> Разработать комплексную программу «Организация социально-психолого-педагогического сопровождения социализации воспитанников детского дома».</a:t>
            </a:r>
          </a:p>
          <a:p>
            <a:pPr>
              <a:buNone/>
            </a:pPr>
            <a:r>
              <a:rPr lang="ru-RU" sz="2400" dirty="0" smtClean="0"/>
              <a:t>	     </a:t>
            </a:r>
            <a:r>
              <a:rPr lang="ru-RU" sz="2400" b="1" dirty="0" smtClean="0"/>
              <a:t>2.</a:t>
            </a:r>
            <a:r>
              <a:rPr lang="ru-RU" sz="2400" dirty="0" smtClean="0"/>
              <a:t>  Определить критерии, показатели, инструментарий  интеграции  воспитанников детского дома в общество.</a:t>
            </a:r>
          </a:p>
          <a:p>
            <a:pPr>
              <a:buNone/>
            </a:pPr>
            <a:r>
              <a:rPr lang="ru-RU" sz="2400" dirty="0" smtClean="0"/>
              <a:t>	    </a:t>
            </a:r>
            <a:r>
              <a:rPr lang="ru-RU" sz="2400" b="1" dirty="0" smtClean="0"/>
              <a:t>3.</a:t>
            </a:r>
            <a:r>
              <a:rPr lang="ru-RU" sz="2400" dirty="0" smtClean="0"/>
              <a:t> Разработать алгоритм осуществления социального (постинтернатного) сопровождения воспитанников-выпускников.</a:t>
            </a:r>
          </a:p>
          <a:p>
            <a:endParaRPr lang="ru-RU" sz="2400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6881826" y="928670"/>
            <a:ext cx="2714612" cy="5286412"/>
          </a:xfrm>
          <a:prstGeom prst="rect">
            <a:avLst/>
          </a:prstGeom>
          <a:ln>
            <a:headEnd/>
            <a:tailEnd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Педагогическое сопровождение:</a:t>
            </a:r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1-4 класс: </a:t>
            </a:r>
          </a:p>
          <a:p>
            <a:pPr lvl="0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программа часов общения «Мой мир и я»;</a:t>
            </a:r>
          </a:p>
          <a:p>
            <a:pPr lvl="0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программа организации проектной деятельности с воспитанниками 1-4 класса ; </a:t>
            </a:r>
          </a:p>
          <a:p>
            <a:pPr lvl="0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создание портфолио воспитанников;</a:t>
            </a:r>
          </a:p>
          <a:p>
            <a:pPr lvl="0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дополнительная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общеразвивающая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lvl="0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программа «Казачьему роду нет переводу!» </a:t>
            </a:r>
          </a:p>
          <a:p>
            <a:pPr algn="ctr"/>
            <a:endParaRPr lang="ru-RU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5-9 класс:</a:t>
            </a:r>
          </a:p>
          <a:p>
            <a:pPr lvl="0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творческий проект «Дорогой творчества, дорогой мастерства»;</a:t>
            </a:r>
          </a:p>
          <a:p>
            <a:pPr lvl="0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проект «Рецепт добра» </a:t>
            </a:r>
          </a:p>
          <a:p>
            <a:pPr lvl="0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программа часов общения «Когда мы станем взрослыми» ;</a:t>
            </a:r>
          </a:p>
          <a:p>
            <a:pPr lvl="0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дополнительная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общеразвивающая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программа «Казачьему роду нет переводу!»;</a:t>
            </a:r>
          </a:p>
          <a:p>
            <a:pPr lvl="0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дополнительная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общеразвивающая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программа «ЖАР-ПТИЦА»; </a:t>
            </a:r>
          </a:p>
          <a:p>
            <a:pPr lvl="0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дополнительная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общеразвивающая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программа Дорога безопасности» ;</a:t>
            </a:r>
          </a:p>
          <a:p>
            <a:pPr lvl="0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оформление портфолио воспитанников; </a:t>
            </a:r>
          </a:p>
          <a:p>
            <a:pPr lvl="0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программа профессиональных проб «Дорогой мастерства», 8-9 класс;</a:t>
            </a:r>
          </a:p>
          <a:p>
            <a:pPr lvl="0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изучение уровня воспитанности.</a:t>
            </a:r>
          </a:p>
          <a:p>
            <a:pPr marL="228600" indent="-228600" algn="ctr"/>
            <a:endParaRPr lang="ru-RU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28600" indent="-228600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Студенты СПО:</a:t>
            </a:r>
          </a:p>
          <a:p>
            <a:pPr lvl="0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взаимодействие со специалистами СПО, воспитанниками-выпускниками;</a:t>
            </a:r>
          </a:p>
          <a:p>
            <a:pPr lvl="0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волонтерская деятельность;</a:t>
            </a:r>
          </a:p>
          <a:p>
            <a:pPr lvl="0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круглый стол «Формула успеха»;</a:t>
            </a:r>
          </a:p>
          <a:p>
            <a:pPr lvl="0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изучение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сформированности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социально-бытовых умений и навыков.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908720"/>
            <a:ext cx="2555776" cy="4520544"/>
          </a:xfrm>
          <a:prstGeom prst="rect">
            <a:avLst/>
          </a:prstGeom>
          <a:ln>
            <a:headEnd/>
            <a:tailEnd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Социальное  сопровождение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1-4 класс: 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программа «Путешествие в мир профессии»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5-9 класс: 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социальный проект «Территория самостоятельности»,                                                                                9 класс;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программа «Твоя профессиональная карьера», 8-9 класс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временное трудоустройство воспитанников 9 класса;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информационные часы «Ты                         сможешь все преодолеть», 9 класс 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·"/>
              <a:tabLst/>
            </a:pPr>
            <a:r>
              <a:rPr lang="ru-RU" sz="1000" dirty="0" smtClean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 организация и проведения профессиональных проб;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просвещение воспитанников в вопросах законодательства;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изучение профессионального самоопределения.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 </a:t>
            </a: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Студенты СПО: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Взаимодействие                                            с учреждениями СПО;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сопровождение воспитанников-выпускников «группы риска»;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сопровождение молодых родителей;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изучение профессиональных намерений.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309794" y="4429132"/>
            <a:ext cx="4286280" cy="2428868"/>
          </a:xfrm>
          <a:prstGeom prst="rect">
            <a:avLst/>
          </a:prstGeom>
          <a:ln>
            <a:headEnd/>
            <a:tailEnd/>
          </a:ln>
          <a:effectLst>
            <a:glow rad="635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Психологическое сопровождение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1-4 класс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: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программа «Курс успешного ученика»;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программа «Умное поколение»;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программа «День за днем в стране Фантазии»;</a:t>
            </a:r>
          </a:p>
          <a:p>
            <a:pPr marL="914400" marR="0" lvl="2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изучение уровня развития психических процессов.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1-6 класс: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программа «Самосовершенствование личности», 5-9 класс;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программа «</a:t>
            </a:r>
            <a:r>
              <a:rPr kumimoji="0" lang="ru-RU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Сказкотерапия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», 8-9 класс;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изучение сформированности культуры межличностных и   социальных отношений.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Студенты СПО: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тренинг «Подготовка к трудоустройству»;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изучение сформированности культуры межличностных и   социальных отношений.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1809728" y="0"/>
            <a:ext cx="5824544" cy="669906"/>
          </a:xfrm>
        </p:spPr>
        <p:txBody>
          <a:bodyPr>
            <a:noAutofit/>
          </a:bodyPr>
          <a:lstStyle/>
          <a:p>
            <a:pPr algn="l"/>
            <a:r>
              <a:rPr lang="ru-RU" altLang="ru-RU" sz="20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Система социально-психолого-педагогического </a:t>
            </a:r>
            <a:br>
              <a:rPr lang="ru-RU" altLang="ru-RU" sz="20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сопровождения воспитанников детского дома </a:t>
            </a:r>
          </a:p>
        </p:txBody>
      </p:sp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309530" y="285728"/>
            <a:ext cx="9753601" cy="5976937"/>
            <a:chOff x="2407" y="2029"/>
            <a:chExt cx="9729" cy="6269"/>
          </a:xfrm>
        </p:grpSpPr>
        <p:sp>
          <p:nvSpPr>
            <p:cNvPr id="10" name="AutoShape 5"/>
            <p:cNvSpPr>
              <a:spLocks noChangeAspect="1" noChangeArrowheads="1"/>
            </p:cNvSpPr>
            <p:nvPr/>
          </p:nvSpPr>
          <p:spPr bwMode="auto">
            <a:xfrm>
              <a:off x="2407" y="2029"/>
              <a:ext cx="9729" cy="6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altLang="ru-RU" dirty="0">
                <a:latin typeface="+mj-lt"/>
              </a:endParaRPr>
            </a:p>
          </p:txBody>
        </p:sp>
        <p:sp>
          <p:nvSpPr>
            <p:cNvPr id="11" name="Oval 6"/>
            <p:cNvSpPr>
              <a:spLocks noChangeArrowheads="1"/>
            </p:cNvSpPr>
            <p:nvPr/>
          </p:nvSpPr>
          <p:spPr bwMode="gray">
            <a:xfrm>
              <a:off x="5028" y="2558"/>
              <a:ext cx="3663" cy="3625"/>
            </a:xfrm>
            <a:prstGeom prst="ellipse">
              <a:avLst/>
            </a:prstGeom>
            <a:ln>
              <a:headEnd/>
              <a:tailEnd/>
            </a:ln>
            <a:scene3d>
              <a:camera prst="orthographicFront"/>
              <a:lightRig rig="soft" dir="tl">
                <a:rot lat="0" lon="0" rev="0"/>
              </a:lightRig>
            </a:scene3d>
            <a:sp3d>
              <a:bevelT/>
            </a:sp3d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anchor="ctr"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>
                <a:defRPr/>
              </a:pPr>
              <a:endParaRPr lang="ru-RU" altLang="ru-RU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2" name="Line 11"/>
            <p:cNvSpPr>
              <a:spLocks noChangeShapeType="1"/>
            </p:cNvSpPr>
            <p:nvPr/>
          </p:nvSpPr>
          <p:spPr bwMode="gray">
            <a:xfrm>
              <a:off x="7827" y="5142"/>
              <a:ext cx="259" cy="17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+mj-lt"/>
              </a:endParaRPr>
            </a:p>
          </p:txBody>
        </p:sp>
        <p:sp>
          <p:nvSpPr>
            <p:cNvPr id="13" name="Oval 13"/>
            <p:cNvSpPr>
              <a:spLocks noChangeArrowheads="1"/>
            </p:cNvSpPr>
            <p:nvPr/>
          </p:nvSpPr>
          <p:spPr bwMode="gray">
            <a:xfrm>
              <a:off x="7000" y="4344"/>
              <a:ext cx="1010" cy="1026"/>
            </a:xfrm>
            <a:prstGeom prst="ellipse">
              <a:avLst/>
            </a:prstGeom>
            <a:solidFill>
              <a:srgbClr val="C0C0C0">
                <a:alpha val="50195"/>
              </a:srgbClr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altLang="ru-RU">
                <a:latin typeface="+mj-lt"/>
              </a:endParaRPr>
            </a:p>
          </p:txBody>
        </p:sp>
        <p:grpSp>
          <p:nvGrpSpPr>
            <p:cNvPr id="3" name="Group 14"/>
            <p:cNvGrpSpPr>
              <a:grpSpLocks/>
            </p:cNvGrpSpPr>
            <p:nvPr/>
          </p:nvGrpSpPr>
          <p:grpSpPr bwMode="auto">
            <a:xfrm>
              <a:off x="6090" y="2982"/>
              <a:ext cx="328" cy="1176"/>
              <a:chOff x="2524" y="1238"/>
              <a:chExt cx="183" cy="647"/>
            </a:xfrm>
          </p:grpSpPr>
          <p:grpSp>
            <p:nvGrpSpPr>
              <p:cNvPr id="4" name="Group 20"/>
              <p:cNvGrpSpPr>
                <a:grpSpLocks/>
              </p:cNvGrpSpPr>
              <p:nvPr/>
            </p:nvGrpSpPr>
            <p:grpSpPr bwMode="auto">
              <a:xfrm rot="17866498" flipH="1" flipV="1">
                <a:off x="2295" y="1513"/>
                <a:ext cx="601" cy="143"/>
                <a:chOff x="2529" y="1053"/>
                <a:chExt cx="894" cy="244"/>
              </a:xfrm>
            </p:grpSpPr>
            <p:grpSp>
              <p:nvGrpSpPr>
                <p:cNvPr id="9" name="Group 21"/>
                <p:cNvGrpSpPr>
                  <a:grpSpLocks/>
                </p:cNvGrpSpPr>
                <p:nvPr/>
              </p:nvGrpSpPr>
              <p:grpSpPr bwMode="auto">
                <a:xfrm>
                  <a:off x="2529" y="1053"/>
                  <a:ext cx="743" cy="185"/>
                  <a:chOff x="1561" y="2571"/>
                  <a:chExt cx="1119" cy="279"/>
                </a:xfrm>
              </p:grpSpPr>
              <p:sp>
                <p:nvSpPr>
                  <p:cNvPr id="217" name="AutoShape 22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6" y="2276"/>
                    <a:ext cx="226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218" name="AutoShape 23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1" y="2276"/>
                    <a:ext cx="226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219" name="AutoShape 24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67" y="2298"/>
                    <a:ext cx="228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220" name="AutoShape 25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59" y="2329"/>
                    <a:ext cx="226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</p:grpSp>
            <p:grpSp>
              <p:nvGrpSpPr>
                <p:cNvPr id="14" name="Group 26"/>
                <p:cNvGrpSpPr>
                  <a:grpSpLocks/>
                </p:cNvGrpSpPr>
                <p:nvPr/>
              </p:nvGrpSpPr>
              <p:grpSpPr bwMode="auto">
                <a:xfrm rot="1353540">
                  <a:off x="2681" y="1112"/>
                  <a:ext cx="742" cy="185"/>
                  <a:chOff x="1565" y="2572"/>
                  <a:chExt cx="1118" cy="278"/>
                </a:xfrm>
              </p:grpSpPr>
              <p:sp>
                <p:nvSpPr>
                  <p:cNvPr id="213" name="AutoShape 27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8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214" name="AutoShape 28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8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215" name="AutoShape 29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3" y="2301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216" name="AutoShape 30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9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</p:grpSp>
          </p:grpSp>
          <p:grpSp>
            <p:nvGrpSpPr>
              <p:cNvPr id="15" name="Group 31"/>
              <p:cNvGrpSpPr>
                <a:grpSpLocks/>
              </p:cNvGrpSpPr>
              <p:nvPr/>
            </p:nvGrpSpPr>
            <p:grpSpPr bwMode="auto">
              <a:xfrm rot="-3733502" flipH="1" flipV="1">
                <a:off x="2374" y="1472"/>
                <a:ext cx="568" cy="99"/>
                <a:chOff x="2405" y="1075"/>
                <a:chExt cx="964" cy="192"/>
              </a:xfrm>
            </p:grpSpPr>
            <p:grpSp>
              <p:nvGrpSpPr>
                <p:cNvPr id="16" name="Group 32"/>
                <p:cNvGrpSpPr>
                  <a:grpSpLocks/>
                </p:cNvGrpSpPr>
                <p:nvPr/>
              </p:nvGrpSpPr>
              <p:grpSpPr bwMode="auto">
                <a:xfrm>
                  <a:off x="2405" y="1075"/>
                  <a:ext cx="865" cy="188"/>
                  <a:chOff x="1376" y="2572"/>
                  <a:chExt cx="1305" cy="280"/>
                </a:xfrm>
              </p:grpSpPr>
              <p:sp>
                <p:nvSpPr>
                  <p:cNvPr id="207" name="AutoShape 33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671" y="2311"/>
                    <a:ext cx="227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208" name="AutoShape 34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2" y="2277"/>
                    <a:ext cx="227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209" name="AutoShape 35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66" y="2300"/>
                    <a:ext cx="227" cy="815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210" name="AutoShape 36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59" y="2330"/>
                    <a:ext cx="227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</p:grpSp>
            <p:grpSp>
              <p:nvGrpSpPr>
                <p:cNvPr id="17" name="Group 37"/>
                <p:cNvGrpSpPr>
                  <a:grpSpLocks/>
                </p:cNvGrpSpPr>
                <p:nvPr/>
              </p:nvGrpSpPr>
              <p:grpSpPr bwMode="auto">
                <a:xfrm rot="1353540">
                  <a:off x="2686" y="1101"/>
                  <a:ext cx="683" cy="166"/>
                  <a:chOff x="1563" y="2573"/>
                  <a:chExt cx="1027" cy="249"/>
                </a:xfrm>
              </p:grpSpPr>
              <p:sp>
                <p:nvSpPr>
                  <p:cNvPr id="204" name="AutoShape 38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8" y="2278"/>
                    <a:ext cx="228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205" name="AutoShape 39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3" y="2278"/>
                    <a:ext cx="228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206" name="AutoShape 40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69" y="2300"/>
                    <a:ext cx="228" cy="815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</p:grpSp>
          </p:grpSp>
        </p:grpSp>
        <p:grpSp>
          <p:nvGrpSpPr>
            <p:cNvPr id="18" name="Group 43"/>
            <p:cNvGrpSpPr>
              <a:grpSpLocks/>
            </p:cNvGrpSpPr>
            <p:nvPr/>
          </p:nvGrpSpPr>
          <p:grpSpPr bwMode="auto">
            <a:xfrm>
              <a:off x="4518" y="2141"/>
              <a:ext cx="3071" cy="4018"/>
              <a:chOff x="2232" y="15"/>
              <a:chExt cx="1712" cy="2207"/>
            </a:xfrm>
          </p:grpSpPr>
          <p:sp>
            <p:nvSpPr>
              <p:cNvPr id="172" name="Oval 44"/>
              <p:cNvSpPr>
                <a:spLocks noChangeArrowheads="1"/>
              </p:cNvSpPr>
              <p:nvPr/>
            </p:nvSpPr>
            <p:spPr bwMode="gray">
              <a:xfrm>
                <a:off x="2235" y="1032"/>
                <a:ext cx="641" cy="706"/>
              </a:xfrm>
              <a:prstGeom prst="ellipse">
                <a:avLst/>
              </a:prstGeom>
              <a:solidFill>
                <a:srgbClr val="EAEAEA">
                  <a:alpha val="50195"/>
                </a:srgbClr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anchor="ctr"/>
              <a:lstStyle/>
              <a:p>
                <a:pPr>
                  <a:defRPr/>
                </a:pPr>
                <a:endParaRPr lang="ru-RU" altLang="ru-RU">
                  <a:latin typeface="+mj-lt"/>
                </a:endParaRPr>
              </a:p>
            </p:txBody>
          </p:sp>
          <p:grpSp>
            <p:nvGrpSpPr>
              <p:cNvPr id="19" name="Group 45"/>
              <p:cNvGrpSpPr>
                <a:grpSpLocks/>
              </p:cNvGrpSpPr>
              <p:nvPr/>
            </p:nvGrpSpPr>
            <p:grpSpPr bwMode="auto">
              <a:xfrm>
                <a:off x="2232" y="986"/>
                <a:ext cx="678" cy="892"/>
                <a:chOff x="4175" y="1534"/>
                <a:chExt cx="928" cy="1224"/>
              </a:xfrm>
            </p:grpSpPr>
            <p:pic>
              <p:nvPicPr>
                <p:cNvPr id="186" name="Picture 46" descr="circuler_1"/>
                <p:cNvPicPr>
                  <a:picLocks noChangeAspect="1" noChangeArrowheads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gray">
                <a:xfrm>
                  <a:off x="4178" y="1534"/>
                  <a:ext cx="921" cy="9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187" name="Oval 47"/>
                <p:cNvSpPr>
                  <a:spLocks noChangeArrowheads="1"/>
                </p:cNvSpPr>
                <p:nvPr/>
              </p:nvSpPr>
              <p:spPr bwMode="gray">
                <a:xfrm>
                  <a:off x="4175" y="1535"/>
                  <a:ext cx="928" cy="936"/>
                </a:xfrm>
                <a:prstGeom prst="ellipse">
                  <a:avLst/>
                </a:prstGeom>
                <a:ln>
                  <a:headEnd/>
                  <a:tailEnd/>
                </a:ln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>
                    <a:defRPr/>
                  </a:pPr>
                  <a:endParaRPr lang="ru-RU" altLang="ru-RU">
                    <a:latin typeface="+mj-lt"/>
                  </a:endParaRPr>
                </a:p>
              </p:txBody>
            </p:sp>
            <p:pic>
              <p:nvPicPr>
                <p:cNvPr id="188" name="Picture 48" descr="light_shadow1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 t="14285"/>
                <a:stretch>
                  <a:fillRect/>
                </a:stretch>
              </p:blipFill>
              <p:spPr bwMode="gray">
                <a:xfrm>
                  <a:off x="4293" y="1818"/>
                  <a:ext cx="681" cy="5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22" name="Group 49"/>
                <p:cNvGrpSpPr>
                  <a:grpSpLocks/>
                </p:cNvGrpSpPr>
                <p:nvPr/>
              </p:nvGrpSpPr>
              <p:grpSpPr bwMode="auto">
                <a:xfrm rot="-3733502" flipH="1" flipV="1">
                  <a:off x="4247" y="2248"/>
                  <a:ext cx="828" cy="192"/>
                  <a:chOff x="2524" y="1057"/>
                  <a:chExt cx="900" cy="238"/>
                </a:xfrm>
              </p:grpSpPr>
              <p:grpSp>
                <p:nvGrpSpPr>
                  <p:cNvPr id="24" name="Group 50"/>
                  <p:cNvGrpSpPr>
                    <a:grpSpLocks/>
                  </p:cNvGrpSpPr>
                  <p:nvPr/>
                </p:nvGrpSpPr>
                <p:grpSpPr bwMode="auto">
                  <a:xfrm>
                    <a:off x="2524" y="1057"/>
                    <a:ext cx="742" cy="186"/>
                    <a:chOff x="1560" y="2570"/>
                    <a:chExt cx="1120" cy="280"/>
                  </a:xfrm>
                </p:grpSpPr>
                <p:sp>
                  <p:nvSpPr>
                    <p:cNvPr id="196" name="AutoShape 51"/>
                    <p:cNvSpPr>
                      <a:spLocks noChangeArrowheads="1"/>
                    </p:cNvSpPr>
                    <p:nvPr/>
                  </p:nvSpPr>
                  <p:spPr bwMode="white">
                    <a:xfrm rot="5263130">
                      <a:off x="1855" y="2275"/>
                      <a:ext cx="226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anchor="ctr"/>
                    <a:lstStyle/>
                    <a:p>
                      <a:pPr>
                        <a:defRPr/>
                      </a:pPr>
                      <a:endParaRPr lang="ru-RU" altLang="ru-RU">
                        <a:latin typeface="+mj-lt"/>
                      </a:endParaRPr>
                    </a:p>
                  </p:txBody>
                </p:sp>
                <p:sp>
                  <p:nvSpPr>
                    <p:cNvPr id="197" name="AutoShape 52"/>
                    <p:cNvSpPr>
                      <a:spLocks noChangeArrowheads="1"/>
                    </p:cNvSpPr>
                    <p:nvPr/>
                  </p:nvSpPr>
                  <p:spPr bwMode="white">
                    <a:xfrm rot="6078281">
                      <a:off x="1991" y="2276"/>
                      <a:ext cx="226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anchor="ctr"/>
                    <a:lstStyle/>
                    <a:p>
                      <a:pPr>
                        <a:defRPr/>
                      </a:pPr>
                      <a:endParaRPr lang="ru-RU" altLang="ru-RU">
                        <a:latin typeface="+mj-lt"/>
                      </a:endParaRPr>
                    </a:p>
                  </p:txBody>
                </p:sp>
                <p:sp>
                  <p:nvSpPr>
                    <p:cNvPr id="198" name="AutoShape 53"/>
                    <p:cNvSpPr>
                      <a:spLocks noChangeArrowheads="1"/>
                    </p:cNvSpPr>
                    <p:nvPr/>
                  </p:nvSpPr>
                  <p:spPr bwMode="white">
                    <a:xfrm rot="6373927">
                      <a:off x="2066" y="2298"/>
                      <a:ext cx="228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anchor="ctr"/>
                    <a:lstStyle/>
                    <a:p>
                      <a:pPr>
                        <a:defRPr/>
                      </a:pPr>
                      <a:endParaRPr lang="ru-RU" altLang="ru-RU">
                        <a:latin typeface="+mj-lt"/>
                      </a:endParaRPr>
                    </a:p>
                  </p:txBody>
                </p:sp>
                <p:sp>
                  <p:nvSpPr>
                    <p:cNvPr id="199" name="AutoShape 54"/>
                    <p:cNvSpPr>
                      <a:spLocks noChangeArrowheads="1"/>
                    </p:cNvSpPr>
                    <p:nvPr/>
                  </p:nvSpPr>
                  <p:spPr bwMode="white">
                    <a:xfrm rot="6906312">
                      <a:off x="2159" y="2329"/>
                      <a:ext cx="226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anchor="ctr"/>
                    <a:lstStyle/>
                    <a:p>
                      <a:pPr>
                        <a:defRPr/>
                      </a:pPr>
                      <a:endParaRPr lang="ru-RU" altLang="ru-RU">
                        <a:latin typeface="+mj-lt"/>
                      </a:endParaRPr>
                    </a:p>
                  </p:txBody>
                </p:sp>
              </p:grpSp>
              <p:grpSp>
                <p:nvGrpSpPr>
                  <p:cNvPr id="25" name="Group 55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1" y="1110"/>
                    <a:ext cx="743" cy="185"/>
                    <a:chOff x="1564" y="2572"/>
                    <a:chExt cx="1119" cy="278"/>
                  </a:xfrm>
                </p:grpSpPr>
                <p:sp>
                  <p:nvSpPr>
                    <p:cNvPr id="192" name="AutoShape 56"/>
                    <p:cNvSpPr>
                      <a:spLocks noChangeArrowheads="1"/>
                    </p:cNvSpPr>
                    <p:nvPr/>
                  </p:nvSpPr>
                  <p:spPr bwMode="white">
                    <a:xfrm rot="5263130">
                      <a:off x="1858" y="2278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anchor="ctr"/>
                    <a:lstStyle/>
                    <a:p>
                      <a:pPr>
                        <a:defRPr/>
                      </a:pPr>
                      <a:endParaRPr lang="ru-RU" altLang="ru-RU">
                        <a:latin typeface="+mj-lt"/>
                      </a:endParaRPr>
                    </a:p>
                  </p:txBody>
                </p:sp>
                <p:sp>
                  <p:nvSpPr>
                    <p:cNvPr id="193" name="AutoShape 57"/>
                    <p:cNvSpPr>
                      <a:spLocks noChangeArrowheads="1"/>
                    </p:cNvSpPr>
                    <p:nvPr/>
                  </p:nvSpPr>
                  <p:spPr bwMode="white">
                    <a:xfrm rot="6078281">
                      <a:off x="1994" y="2278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anchor="ctr"/>
                    <a:lstStyle/>
                    <a:p>
                      <a:pPr>
                        <a:defRPr/>
                      </a:pPr>
                      <a:endParaRPr lang="ru-RU" altLang="ru-RU">
                        <a:latin typeface="+mj-lt"/>
                      </a:endParaRPr>
                    </a:p>
                  </p:txBody>
                </p:sp>
                <p:sp>
                  <p:nvSpPr>
                    <p:cNvPr id="194" name="AutoShape 58"/>
                    <p:cNvSpPr>
                      <a:spLocks noChangeArrowheads="1"/>
                    </p:cNvSpPr>
                    <p:nvPr/>
                  </p:nvSpPr>
                  <p:spPr bwMode="white">
                    <a:xfrm rot="6373927">
                      <a:off x="2072" y="2300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anchor="ctr"/>
                    <a:lstStyle/>
                    <a:p>
                      <a:pPr>
                        <a:defRPr/>
                      </a:pPr>
                      <a:endParaRPr lang="ru-RU" altLang="ru-RU">
                        <a:latin typeface="+mj-lt"/>
                      </a:endParaRPr>
                    </a:p>
                  </p:txBody>
                </p:sp>
                <p:sp>
                  <p:nvSpPr>
                    <p:cNvPr id="195" name="AutoShape 59"/>
                    <p:cNvSpPr>
                      <a:spLocks noChangeArrowheads="1"/>
                    </p:cNvSpPr>
                    <p:nvPr/>
                  </p:nvSpPr>
                  <p:spPr bwMode="white">
                    <a:xfrm rot="6906312">
                      <a:off x="2161" y="2329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anchor="ctr"/>
                    <a:lstStyle/>
                    <a:p>
                      <a:pPr>
                        <a:defRPr/>
                      </a:pPr>
                      <a:endParaRPr lang="ru-RU" altLang="ru-RU">
                        <a:latin typeface="+mj-lt"/>
                      </a:endParaRPr>
                    </a:p>
                  </p:txBody>
                </p:sp>
              </p:grpSp>
            </p:grpSp>
          </p:grpSp>
          <p:grpSp>
            <p:nvGrpSpPr>
              <p:cNvPr id="26" name="Group 60"/>
              <p:cNvGrpSpPr>
                <a:grpSpLocks/>
              </p:cNvGrpSpPr>
              <p:nvPr/>
            </p:nvGrpSpPr>
            <p:grpSpPr bwMode="auto">
              <a:xfrm rot="-3733502" flipH="1" flipV="1">
                <a:off x="2313" y="592"/>
                <a:ext cx="2207" cy="1054"/>
                <a:chOff x="-195" y="-779"/>
                <a:chExt cx="3741" cy="2021"/>
              </a:xfrm>
            </p:grpSpPr>
            <p:grpSp>
              <p:nvGrpSpPr>
                <p:cNvPr id="27" name="Group 61"/>
                <p:cNvGrpSpPr>
                  <a:grpSpLocks/>
                </p:cNvGrpSpPr>
                <p:nvPr/>
              </p:nvGrpSpPr>
              <p:grpSpPr bwMode="auto">
                <a:xfrm>
                  <a:off x="2532" y="1056"/>
                  <a:ext cx="744" cy="186"/>
                  <a:chOff x="1562" y="2571"/>
                  <a:chExt cx="1119" cy="280"/>
                </a:xfrm>
              </p:grpSpPr>
              <p:sp>
                <p:nvSpPr>
                  <p:cNvPr id="182" name="AutoShape 62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7" y="2276"/>
                    <a:ext cx="227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83" name="AutoShape 63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1" y="2276"/>
                    <a:ext cx="227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84" name="AutoShape 64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65" y="2300"/>
                    <a:ext cx="227" cy="815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85" name="AutoShape 65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59" y="2329"/>
                    <a:ext cx="227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</p:grpSp>
            <p:grpSp>
              <p:nvGrpSpPr>
                <p:cNvPr id="28" name="Group 66"/>
                <p:cNvGrpSpPr>
                  <a:grpSpLocks/>
                </p:cNvGrpSpPr>
                <p:nvPr/>
              </p:nvGrpSpPr>
              <p:grpSpPr bwMode="auto">
                <a:xfrm rot="1353540">
                  <a:off x="-195" y="-779"/>
                  <a:ext cx="3741" cy="1726"/>
                  <a:chOff x="-3250" y="652"/>
                  <a:chExt cx="5629" cy="2573"/>
                </a:xfrm>
              </p:grpSpPr>
              <p:sp>
                <p:nvSpPr>
                  <p:cNvPr id="178" name="AutoShape 67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7" y="2277"/>
                    <a:ext cx="228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79" name="AutoShape 68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-2955" y="357"/>
                    <a:ext cx="228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80" name="AutoShape 69"/>
                  <p:cNvSpPr>
                    <a:spLocks noChangeArrowheads="1"/>
                  </p:cNvSpPr>
                  <p:nvPr/>
                </p:nvSpPr>
                <p:spPr bwMode="white">
                  <a:xfrm rot="8989038">
                    <a:off x="2004" y="2598"/>
                    <a:ext cx="216" cy="62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81" name="AutoShape 70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1045" y="2287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</p:grpSp>
          </p:grpSp>
          <p:sp>
            <p:nvSpPr>
              <p:cNvPr id="175" name="Rectangle 71"/>
              <p:cNvSpPr>
                <a:spLocks noChangeArrowheads="1"/>
              </p:cNvSpPr>
              <p:nvPr/>
            </p:nvSpPr>
            <p:spPr bwMode="gray">
              <a:xfrm>
                <a:off x="2373" y="1272"/>
                <a:ext cx="116" cy="21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lIns="66751" tIns="33376" rIns="66751" bIns="33376"/>
              <a:lstStyle/>
              <a:p>
                <a:pPr>
                  <a:defRPr/>
                </a:pPr>
                <a:endParaRPr lang="ru-RU" altLang="ru-RU">
                  <a:latin typeface="+mj-lt"/>
                </a:endParaRPr>
              </a:p>
            </p:txBody>
          </p:sp>
        </p:grpSp>
        <p:grpSp>
          <p:nvGrpSpPr>
            <p:cNvPr id="29" name="Group 72"/>
            <p:cNvGrpSpPr>
              <a:grpSpLocks/>
            </p:cNvGrpSpPr>
            <p:nvPr/>
          </p:nvGrpSpPr>
          <p:grpSpPr bwMode="auto">
            <a:xfrm>
              <a:off x="6028" y="2854"/>
              <a:ext cx="2873" cy="5437"/>
              <a:chOff x="2372" y="-1074"/>
              <a:chExt cx="1603" cy="2992"/>
            </a:xfrm>
          </p:grpSpPr>
          <p:grpSp>
            <p:nvGrpSpPr>
              <p:cNvPr id="45" name="Group 74"/>
              <p:cNvGrpSpPr>
                <a:grpSpLocks/>
              </p:cNvGrpSpPr>
              <p:nvPr/>
            </p:nvGrpSpPr>
            <p:grpSpPr bwMode="auto">
              <a:xfrm>
                <a:off x="2678" y="-1074"/>
                <a:ext cx="1297" cy="2992"/>
                <a:chOff x="4777" y="-1289"/>
                <a:chExt cx="1774" cy="4098"/>
              </a:xfrm>
            </p:grpSpPr>
            <p:pic>
              <p:nvPicPr>
                <p:cNvPr id="158" name="Picture 75" descr="circuler_1"/>
                <p:cNvPicPr>
                  <a:picLocks noChangeAspect="1" noChangeArrowheads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gray">
                <a:xfrm>
                  <a:off x="5623" y="-1288"/>
                  <a:ext cx="925" cy="93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159" name="Oval 76"/>
                <p:cNvSpPr>
                  <a:spLocks noChangeArrowheads="1"/>
                </p:cNvSpPr>
                <p:nvPr/>
              </p:nvSpPr>
              <p:spPr bwMode="gray">
                <a:xfrm>
                  <a:off x="5621" y="-1289"/>
                  <a:ext cx="930" cy="937"/>
                </a:xfrm>
                <a:prstGeom prst="ellipse">
                  <a:avLst/>
                </a:prstGeom>
                <a:ln>
                  <a:headEnd/>
                  <a:tailEnd/>
                </a:ln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>
                    <a:defRPr/>
                  </a:pPr>
                  <a:endParaRPr lang="ru-RU" altLang="ru-RU">
                    <a:latin typeface="+mj-lt"/>
                  </a:endParaRPr>
                </a:p>
              </p:txBody>
            </p:sp>
            <p:pic>
              <p:nvPicPr>
                <p:cNvPr id="160" name="Picture 77" descr="light_shadow1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 t="14285"/>
                <a:stretch>
                  <a:fillRect/>
                </a:stretch>
              </p:blipFill>
              <p:spPr bwMode="gray">
                <a:xfrm>
                  <a:off x="5786" y="-1288"/>
                  <a:ext cx="682" cy="58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46" name="Group 78"/>
                <p:cNvGrpSpPr>
                  <a:grpSpLocks/>
                </p:cNvGrpSpPr>
                <p:nvPr/>
              </p:nvGrpSpPr>
              <p:grpSpPr bwMode="auto">
                <a:xfrm rot="-3733502" flipH="1" flipV="1">
                  <a:off x="3562" y="1101"/>
                  <a:ext cx="2923" cy="494"/>
                  <a:chOff x="243" y="1053"/>
                  <a:chExt cx="3182" cy="613"/>
                </a:xfrm>
              </p:grpSpPr>
              <p:grpSp>
                <p:nvGrpSpPr>
                  <p:cNvPr id="47" name="Group 79"/>
                  <p:cNvGrpSpPr>
                    <a:grpSpLocks/>
                  </p:cNvGrpSpPr>
                  <p:nvPr/>
                </p:nvGrpSpPr>
                <p:grpSpPr bwMode="auto">
                  <a:xfrm>
                    <a:off x="243" y="1053"/>
                    <a:ext cx="3029" cy="613"/>
                    <a:chOff x="-1880" y="2570"/>
                    <a:chExt cx="4560" cy="924"/>
                  </a:xfrm>
                </p:grpSpPr>
                <p:sp>
                  <p:nvSpPr>
                    <p:cNvPr id="168" name="AutoShape 80"/>
                    <p:cNvSpPr>
                      <a:spLocks noChangeArrowheads="1"/>
                    </p:cNvSpPr>
                    <p:nvPr/>
                  </p:nvSpPr>
                  <p:spPr bwMode="white">
                    <a:xfrm rot="5263130">
                      <a:off x="1856" y="2275"/>
                      <a:ext cx="226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anchor="ctr"/>
                    <a:lstStyle/>
                    <a:p>
                      <a:pPr>
                        <a:defRPr/>
                      </a:pPr>
                      <a:endParaRPr lang="ru-RU" altLang="ru-RU">
                        <a:latin typeface="+mj-lt"/>
                      </a:endParaRPr>
                    </a:p>
                  </p:txBody>
                </p:sp>
                <p:sp>
                  <p:nvSpPr>
                    <p:cNvPr id="169" name="AutoShape 81"/>
                    <p:cNvSpPr>
                      <a:spLocks noChangeArrowheads="1"/>
                    </p:cNvSpPr>
                    <p:nvPr/>
                  </p:nvSpPr>
                  <p:spPr bwMode="white">
                    <a:xfrm rot="6078281">
                      <a:off x="-1585" y="2973"/>
                      <a:ext cx="226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anchor="ctr"/>
                    <a:lstStyle/>
                    <a:p>
                      <a:pPr>
                        <a:defRPr/>
                      </a:pPr>
                      <a:endParaRPr lang="ru-RU" altLang="ru-RU">
                        <a:latin typeface="+mj-lt"/>
                      </a:endParaRPr>
                    </a:p>
                  </p:txBody>
                </p:sp>
                <p:sp>
                  <p:nvSpPr>
                    <p:cNvPr id="170" name="AutoShape 82"/>
                    <p:cNvSpPr>
                      <a:spLocks noChangeArrowheads="1"/>
                    </p:cNvSpPr>
                    <p:nvPr/>
                  </p:nvSpPr>
                  <p:spPr bwMode="white">
                    <a:xfrm rot="6373927">
                      <a:off x="2066" y="2298"/>
                      <a:ext cx="228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anchor="ctr"/>
                    <a:lstStyle/>
                    <a:p>
                      <a:pPr>
                        <a:defRPr/>
                      </a:pPr>
                      <a:endParaRPr lang="ru-RU" altLang="ru-RU">
                        <a:latin typeface="+mj-lt"/>
                      </a:endParaRPr>
                    </a:p>
                  </p:txBody>
                </p:sp>
                <p:sp>
                  <p:nvSpPr>
                    <p:cNvPr id="171" name="AutoShape 83"/>
                    <p:cNvSpPr>
                      <a:spLocks noChangeArrowheads="1"/>
                    </p:cNvSpPr>
                    <p:nvPr/>
                  </p:nvSpPr>
                  <p:spPr bwMode="white">
                    <a:xfrm rot="6906312">
                      <a:off x="2159" y="2329"/>
                      <a:ext cx="226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anchor="ctr"/>
                    <a:lstStyle/>
                    <a:p>
                      <a:pPr>
                        <a:defRPr/>
                      </a:pPr>
                      <a:endParaRPr lang="ru-RU" altLang="ru-RU">
                        <a:latin typeface="+mj-lt"/>
                      </a:endParaRPr>
                    </a:p>
                  </p:txBody>
                </p:sp>
              </p:grpSp>
              <p:grpSp>
                <p:nvGrpSpPr>
                  <p:cNvPr id="48" name="Group 84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2" y="1111"/>
                    <a:ext cx="743" cy="185"/>
                    <a:chOff x="1565" y="2572"/>
                    <a:chExt cx="1118" cy="278"/>
                  </a:xfrm>
                </p:grpSpPr>
                <p:sp>
                  <p:nvSpPr>
                    <p:cNvPr id="164" name="AutoShape 85"/>
                    <p:cNvSpPr>
                      <a:spLocks noChangeArrowheads="1"/>
                    </p:cNvSpPr>
                    <p:nvPr/>
                  </p:nvSpPr>
                  <p:spPr bwMode="white">
                    <a:xfrm rot="5263130">
                      <a:off x="1859" y="2278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anchor="ctr"/>
                    <a:lstStyle/>
                    <a:p>
                      <a:pPr>
                        <a:defRPr/>
                      </a:pPr>
                      <a:endParaRPr lang="ru-RU" altLang="ru-RU">
                        <a:latin typeface="+mj-lt"/>
                      </a:endParaRPr>
                    </a:p>
                  </p:txBody>
                </p:sp>
                <p:sp>
                  <p:nvSpPr>
                    <p:cNvPr id="165" name="AutoShape 86"/>
                    <p:cNvSpPr>
                      <a:spLocks noChangeArrowheads="1"/>
                    </p:cNvSpPr>
                    <p:nvPr/>
                  </p:nvSpPr>
                  <p:spPr bwMode="white">
                    <a:xfrm rot="6078281">
                      <a:off x="1994" y="2278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anchor="ctr"/>
                    <a:lstStyle/>
                    <a:p>
                      <a:pPr>
                        <a:defRPr/>
                      </a:pPr>
                      <a:endParaRPr lang="ru-RU" altLang="ru-RU">
                        <a:latin typeface="+mj-lt"/>
                      </a:endParaRPr>
                    </a:p>
                  </p:txBody>
                </p:sp>
                <p:sp>
                  <p:nvSpPr>
                    <p:cNvPr id="166" name="AutoShape 87"/>
                    <p:cNvSpPr>
                      <a:spLocks noChangeArrowheads="1"/>
                    </p:cNvSpPr>
                    <p:nvPr/>
                  </p:nvSpPr>
                  <p:spPr bwMode="white">
                    <a:xfrm rot="6373927">
                      <a:off x="2072" y="2301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anchor="ctr"/>
                    <a:lstStyle/>
                    <a:p>
                      <a:pPr>
                        <a:defRPr/>
                      </a:pPr>
                      <a:endParaRPr lang="ru-RU" altLang="ru-RU">
                        <a:latin typeface="+mj-lt"/>
                      </a:endParaRPr>
                    </a:p>
                  </p:txBody>
                </p:sp>
                <p:sp>
                  <p:nvSpPr>
                    <p:cNvPr id="167" name="AutoShape 88"/>
                    <p:cNvSpPr>
                      <a:spLocks noChangeArrowheads="1"/>
                    </p:cNvSpPr>
                    <p:nvPr/>
                  </p:nvSpPr>
                  <p:spPr bwMode="white">
                    <a:xfrm rot="6906312">
                      <a:off x="2161" y="2329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anchor="ctr"/>
                    <a:lstStyle/>
                    <a:p>
                      <a:pPr>
                        <a:defRPr/>
                      </a:pPr>
                      <a:endParaRPr lang="ru-RU" altLang="ru-RU">
                        <a:latin typeface="+mj-lt"/>
                      </a:endParaRPr>
                    </a:p>
                  </p:txBody>
                </p:sp>
              </p:grpSp>
            </p:grpSp>
          </p:grpSp>
          <p:grpSp>
            <p:nvGrpSpPr>
              <p:cNvPr id="57" name="Group 89"/>
              <p:cNvGrpSpPr>
                <a:grpSpLocks/>
              </p:cNvGrpSpPr>
              <p:nvPr/>
            </p:nvGrpSpPr>
            <p:grpSpPr bwMode="auto">
              <a:xfrm rot="-3733502" flipH="1" flipV="1">
                <a:off x="2211" y="1202"/>
                <a:ext cx="1183" cy="106"/>
                <a:chOff x="1365" y="1063"/>
                <a:chExt cx="2003" cy="205"/>
              </a:xfrm>
            </p:grpSpPr>
            <p:grpSp>
              <p:nvGrpSpPr>
                <p:cNvPr id="58" name="Group 90"/>
                <p:cNvGrpSpPr>
                  <a:grpSpLocks/>
                </p:cNvGrpSpPr>
                <p:nvPr/>
              </p:nvGrpSpPr>
              <p:grpSpPr bwMode="auto">
                <a:xfrm>
                  <a:off x="1365" y="1063"/>
                  <a:ext cx="1909" cy="186"/>
                  <a:chOff x="-191" y="2572"/>
                  <a:chExt cx="2872" cy="279"/>
                </a:xfrm>
              </p:grpSpPr>
              <p:sp>
                <p:nvSpPr>
                  <p:cNvPr id="154" name="AutoShape 91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7" y="2277"/>
                    <a:ext cx="227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55" name="AutoShape 92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04" y="2293"/>
                    <a:ext cx="227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56" name="AutoShape 93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65" y="2300"/>
                    <a:ext cx="227" cy="815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57" name="AutoShape 94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59" y="2329"/>
                    <a:ext cx="227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</p:grpSp>
            <p:grpSp>
              <p:nvGrpSpPr>
                <p:cNvPr id="67" name="Group 95"/>
                <p:cNvGrpSpPr>
                  <a:grpSpLocks/>
                </p:cNvGrpSpPr>
                <p:nvPr/>
              </p:nvGrpSpPr>
              <p:grpSpPr bwMode="auto">
                <a:xfrm rot="1353540">
                  <a:off x="2685" y="1102"/>
                  <a:ext cx="683" cy="166"/>
                  <a:chOff x="1562" y="2573"/>
                  <a:chExt cx="1028" cy="249"/>
                </a:xfrm>
              </p:grpSpPr>
              <p:sp>
                <p:nvSpPr>
                  <p:cNvPr id="151" name="AutoShape 96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7" y="2278"/>
                    <a:ext cx="228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52" name="AutoShape 97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3" y="2278"/>
                    <a:ext cx="228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53" name="AutoShape 98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69" y="2300"/>
                    <a:ext cx="228" cy="815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</p:grpSp>
          </p:grpSp>
          <p:sp>
            <p:nvSpPr>
              <p:cNvPr id="148" name="Rectangle 100"/>
              <p:cNvSpPr>
                <a:spLocks noChangeArrowheads="1"/>
              </p:cNvSpPr>
              <p:nvPr/>
            </p:nvSpPr>
            <p:spPr bwMode="gray">
              <a:xfrm>
                <a:off x="2372" y="1272"/>
                <a:ext cx="116" cy="21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lIns="66751" tIns="33376" rIns="66751" bIns="33376"/>
              <a:lstStyle/>
              <a:p>
                <a:pPr>
                  <a:defRPr/>
                </a:pPr>
                <a:endParaRPr lang="ru-RU" altLang="ru-RU">
                  <a:latin typeface="+mj-lt"/>
                </a:endParaRPr>
              </a:p>
            </p:txBody>
          </p:sp>
        </p:grpSp>
        <p:grpSp>
          <p:nvGrpSpPr>
            <p:cNvPr id="68" name="Group 101"/>
            <p:cNvGrpSpPr>
              <a:grpSpLocks/>
            </p:cNvGrpSpPr>
            <p:nvPr/>
          </p:nvGrpSpPr>
          <p:grpSpPr bwMode="auto">
            <a:xfrm>
              <a:off x="6971" y="5730"/>
              <a:ext cx="1563" cy="1821"/>
              <a:chOff x="1835" y="817"/>
              <a:chExt cx="871" cy="1003"/>
            </a:xfrm>
          </p:grpSpPr>
          <p:sp>
            <p:nvSpPr>
              <p:cNvPr id="118" name="Oval 102"/>
              <p:cNvSpPr>
                <a:spLocks noChangeArrowheads="1"/>
              </p:cNvSpPr>
              <p:nvPr/>
            </p:nvSpPr>
            <p:spPr bwMode="gray">
              <a:xfrm>
                <a:off x="1835" y="900"/>
                <a:ext cx="681" cy="582"/>
              </a:xfrm>
              <a:prstGeom prst="ellipse">
                <a:avLst/>
              </a:prstGeom>
              <a:solidFill>
                <a:srgbClr val="EAEAEA">
                  <a:alpha val="50195"/>
                </a:srgbClr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anchor="ctr"/>
              <a:lstStyle/>
              <a:p>
                <a:pPr>
                  <a:defRPr/>
                </a:pPr>
                <a:endParaRPr lang="ru-RU" altLang="ru-RU">
                  <a:latin typeface="+mj-lt"/>
                </a:endParaRPr>
              </a:p>
            </p:txBody>
          </p:sp>
          <p:grpSp>
            <p:nvGrpSpPr>
              <p:cNvPr id="71" name="Group 103"/>
              <p:cNvGrpSpPr>
                <a:grpSpLocks/>
              </p:cNvGrpSpPr>
              <p:nvPr/>
            </p:nvGrpSpPr>
            <p:grpSpPr bwMode="auto">
              <a:xfrm>
                <a:off x="1874" y="817"/>
                <a:ext cx="832" cy="989"/>
                <a:chOff x="3686" y="1297"/>
                <a:chExt cx="1139" cy="1353"/>
              </a:xfrm>
            </p:grpSpPr>
            <p:pic>
              <p:nvPicPr>
                <p:cNvPr id="132" name="Picture 104" descr="circuler_1"/>
                <p:cNvPicPr>
                  <a:picLocks noChangeAspect="1" noChangeArrowheads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gray">
                <a:xfrm>
                  <a:off x="3686" y="1297"/>
                  <a:ext cx="924" cy="9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133" name="Oval 105"/>
                <p:cNvSpPr>
                  <a:spLocks noChangeArrowheads="1"/>
                </p:cNvSpPr>
                <p:nvPr/>
              </p:nvSpPr>
              <p:spPr bwMode="gray">
                <a:xfrm>
                  <a:off x="3688" y="1298"/>
                  <a:ext cx="930" cy="936"/>
                </a:xfrm>
                <a:prstGeom prst="ellipse">
                  <a:avLst/>
                </a:prstGeom>
                <a:ln>
                  <a:headEnd/>
                  <a:tailEnd/>
                </a:ln>
              </p:spPr>
              <p:style>
                <a:lnRef idx="1">
                  <a:schemeClr val="accent3"/>
                </a:lnRef>
                <a:fillRef idx="2">
                  <a:schemeClr val="accent3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>
                    <a:defRPr/>
                  </a:pPr>
                  <a:endParaRPr lang="ru-RU" altLang="ru-RU">
                    <a:latin typeface="+mj-lt"/>
                  </a:endParaRPr>
                </a:p>
              </p:txBody>
            </p:sp>
            <p:pic>
              <p:nvPicPr>
                <p:cNvPr id="134" name="Picture 106" descr="light_shadow1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 t="14285"/>
                <a:stretch>
                  <a:fillRect/>
                </a:stretch>
              </p:blipFill>
              <p:spPr bwMode="gray">
                <a:xfrm>
                  <a:off x="3826" y="1354"/>
                  <a:ext cx="682" cy="5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74" name="Group 107"/>
                <p:cNvGrpSpPr>
                  <a:grpSpLocks/>
                </p:cNvGrpSpPr>
                <p:nvPr/>
              </p:nvGrpSpPr>
              <p:grpSpPr bwMode="auto">
                <a:xfrm rot="-3733502" flipH="1" flipV="1">
                  <a:off x="3993" y="1817"/>
                  <a:ext cx="992" cy="673"/>
                  <a:chOff x="2343" y="1058"/>
                  <a:chExt cx="1080" cy="835"/>
                </a:xfrm>
              </p:grpSpPr>
              <p:grpSp>
                <p:nvGrpSpPr>
                  <p:cNvPr id="75" name="Group 108"/>
                  <p:cNvGrpSpPr>
                    <a:grpSpLocks/>
                  </p:cNvGrpSpPr>
                  <p:nvPr/>
                </p:nvGrpSpPr>
                <p:grpSpPr bwMode="auto">
                  <a:xfrm>
                    <a:off x="2343" y="1058"/>
                    <a:ext cx="930" cy="835"/>
                    <a:chOff x="1281" y="2570"/>
                    <a:chExt cx="1399" cy="1255"/>
                  </a:xfrm>
                </p:grpSpPr>
                <p:sp>
                  <p:nvSpPr>
                    <p:cNvPr id="142" name="AutoShape 109"/>
                    <p:cNvSpPr>
                      <a:spLocks noChangeArrowheads="1"/>
                    </p:cNvSpPr>
                    <p:nvPr/>
                  </p:nvSpPr>
                  <p:spPr bwMode="white">
                    <a:xfrm rot="5263130">
                      <a:off x="1856" y="2275"/>
                      <a:ext cx="226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anchor="ctr"/>
                    <a:lstStyle/>
                    <a:p>
                      <a:pPr>
                        <a:defRPr/>
                      </a:pPr>
                      <a:endParaRPr lang="ru-RU" altLang="ru-RU">
                        <a:latin typeface="+mj-lt"/>
                      </a:endParaRPr>
                    </a:p>
                  </p:txBody>
                </p:sp>
                <p:sp>
                  <p:nvSpPr>
                    <p:cNvPr id="143" name="AutoShape 110"/>
                    <p:cNvSpPr>
                      <a:spLocks noChangeArrowheads="1"/>
                    </p:cNvSpPr>
                    <p:nvPr/>
                  </p:nvSpPr>
                  <p:spPr bwMode="white">
                    <a:xfrm rot="6078281">
                      <a:off x="1991" y="2276"/>
                      <a:ext cx="226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anchor="ctr"/>
                    <a:lstStyle/>
                    <a:p>
                      <a:pPr>
                        <a:defRPr/>
                      </a:pPr>
                      <a:endParaRPr lang="ru-RU" altLang="ru-RU">
                        <a:latin typeface="+mj-lt"/>
                      </a:endParaRPr>
                    </a:p>
                  </p:txBody>
                </p:sp>
                <p:sp>
                  <p:nvSpPr>
                    <p:cNvPr id="144" name="AutoShape 111"/>
                    <p:cNvSpPr>
                      <a:spLocks noChangeArrowheads="1"/>
                    </p:cNvSpPr>
                    <p:nvPr/>
                  </p:nvSpPr>
                  <p:spPr bwMode="white">
                    <a:xfrm rot="6373927">
                      <a:off x="1575" y="3303"/>
                      <a:ext cx="228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anchor="ctr"/>
                    <a:lstStyle/>
                    <a:p>
                      <a:pPr>
                        <a:defRPr/>
                      </a:pPr>
                      <a:endParaRPr lang="ru-RU" altLang="ru-RU">
                        <a:latin typeface="+mj-lt"/>
                      </a:endParaRPr>
                    </a:p>
                  </p:txBody>
                </p:sp>
                <p:sp>
                  <p:nvSpPr>
                    <p:cNvPr id="145" name="AutoShape 112"/>
                    <p:cNvSpPr>
                      <a:spLocks noChangeArrowheads="1"/>
                    </p:cNvSpPr>
                    <p:nvPr/>
                  </p:nvSpPr>
                  <p:spPr bwMode="white">
                    <a:xfrm rot="6906312">
                      <a:off x="2159" y="2329"/>
                      <a:ext cx="226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anchor="ctr"/>
                    <a:lstStyle/>
                    <a:p>
                      <a:pPr>
                        <a:defRPr/>
                      </a:pPr>
                      <a:endParaRPr lang="ru-RU" altLang="ru-RU">
                        <a:latin typeface="+mj-lt"/>
                      </a:endParaRPr>
                    </a:p>
                  </p:txBody>
                </p:sp>
              </p:grpSp>
              <p:grpSp>
                <p:nvGrpSpPr>
                  <p:cNvPr id="87" name="Group 113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1" y="1110"/>
                    <a:ext cx="742" cy="185"/>
                    <a:chOff x="1565" y="2572"/>
                    <a:chExt cx="1118" cy="278"/>
                  </a:xfrm>
                </p:grpSpPr>
                <p:sp>
                  <p:nvSpPr>
                    <p:cNvPr id="138" name="AutoShape 114"/>
                    <p:cNvSpPr>
                      <a:spLocks noChangeArrowheads="1"/>
                    </p:cNvSpPr>
                    <p:nvPr/>
                  </p:nvSpPr>
                  <p:spPr bwMode="white">
                    <a:xfrm rot="5263130">
                      <a:off x="1859" y="2278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anchor="ctr"/>
                    <a:lstStyle/>
                    <a:p>
                      <a:pPr>
                        <a:defRPr/>
                      </a:pPr>
                      <a:endParaRPr lang="ru-RU" altLang="ru-RU">
                        <a:latin typeface="+mj-lt"/>
                      </a:endParaRPr>
                    </a:p>
                  </p:txBody>
                </p:sp>
                <p:sp>
                  <p:nvSpPr>
                    <p:cNvPr id="139" name="AutoShape 115"/>
                    <p:cNvSpPr>
                      <a:spLocks noChangeArrowheads="1"/>
                    </p:cNvSpPr>
                    <p:nvPr/>
                  </p:nvSpPr>
                  <p:spPr bwMode="white">
                    <a:xfrm rot="6078281">
                      <a:off x="1995" y="2278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anchor="ctr"/>
                    <a:lstStyle/>
                    <a:p>
                      <a:pPr>
                        <a:defRPr/>
                      </a:pPr>
                      <a:endParaRPr lang="ru-RU" altLang="ru-RU">
                        <a:latin typeface="+mj-lt"/>
                      </a:endParaRPr>
                    </a:p>
                  </p:txBody>
                </p:sp>
                <p:sp>
                  <p:nvSpPr>
                    <p:cNvPr id="140" name="AutoShape 116"/>
                    <p:cNvSpPr>
                      <a:spLocks noChangeArrowheads="1"/>
                    </p:cNvSpPr>
                    <p:nvPr/>
                  </p:nvSpPr>
                  <p:spPr bwMode="white">
                    <a:xfrm rot="6373927">
                      <a:off x="2073" y="2300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anchor="ctr"/>
                    <a:lstStyle/>
                    <a:p>
                      <a:pPr>
                        <a:defRPr/>
                      </a:pPr>
                      <a:endParaRPr lang="ru-RU" altLang="ru-RU">
                        <a:latin typeface="+mj-lt"/>
                      </a:endParaRPr>
                    </a:p>
                  </p:txBody>
                </p:sp>
                <p:sp>
                  <p:nvSpPr>
                    <p:cNvPr id="141" name="AutoShape 117"/>
                    <p:cNvSpPr>
                      <a:spLocks noChangeArrowheads="1"/>
                    </p:cNvSpPr>
                    <p:nvPr/>
                  </p:nvSpPr>
                  <p:spPr bwMode="white">
                    <a:xfrm rot="6906312">
                      <a:off x="2161" y="2329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anchor="ctr"/>
                    <a:lstStyle/>
                    <a:p>
                      <a:pPr>
                        <a:defRPr/>
                      </a:pPr>
                      <a:endParaRPr lang="ru-RU" altLang="ru-RU">
                        <a:latin typeface="+mj-lt"/>
                      </a:endParaRPr>
                    </a:p>
                  </p:txBody>
                </p:sp>
              </p:grpSp>
            </p:grpSp>
          </p:grpSp>
          <p:grpSp>
            <p:nvGrpSpPr>
              <p:cNvPr id="89" name="Group 118"/>
              <p:cNvGrpSpPr>
                <a:grpSpLocks/>
              </p:cNvGrpSpPr>
              <p:nvPr/>
            </p:nvGrpSpPr>
            <p:grpSpPr bwMode="auto">
              <a:xfrm rot="-3733502" flipH="1" flipV="1">
                <a:off x="2361" y="1499"/>
                <a:ext cx="522" cy="119"/>
                <a:chOff x="2534" y="1074"/>
                <a:chExt cx="888" cy="229"/>
              </a:xfrm>
            </p:grpSpPr>
            <p:grpSp>
              <p:nvGrpSpPr>
                <p:cNvPr id="90" name="Group 119"/>
                <p:cNvGrpSpPr>
                  <a:grpSpLocks/>
                </p:cNvGrpSpPr>
                <p:nvPr/>
              </p:nvGrpSpPr>
              <p:grpSpPr bwMode="auto">
                <a:xfrm>
                  <a:off x="2534" y="1074"/>
                  <a:ext cx="746" cy="188"/>
                  <a:chOff x="1562" y="2571"/>
                  <a:chExt cx="1119" cy="280"/>
                </a:xfrm>
              </p:grpSpPr>
              <p:sp>
                <p:nvSpPr>
                  <p:cNvPr id="128" name="AutoShape 120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7" y="2276"/>
                    <a:ext cx="227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29" name="AutoShape 121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2" y="2277"/>
                    <a:ext cx="227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30" name="AutoShape 122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66" y="2300"/>
                    <a:ext cx="227" cy="815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31" name="AutoShape 123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59" y="2329"/>
                    <a:ext cx="227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</p:grpSp>
            <p:grpSp>
              <p:nvGrpSpPr>
                <p:cNvPr id="99" name="Group 124"/>
                <p:cNvGrpSpPr>
                  <a:grpSpLocks/>
                </p:cNvGrpSpPr>
                <p:nvPr/>
              </p:nvGrpSpPr>
              <p:grpSpPr bwMode="auto">
                <a:xfrm rot="1353540">
                  <a:off x="2677" y="1116"/>
                  <a:ext cx="745" cy="187"/>
                  <a:chOff x="1562" y="2572"/>
                  <a:chExt cx="1121" cy="280"/>
                </a:xfrm>
              </p:grpSpPr>
              <p:sp>
                <p:nvSpPr>
                  <p:cNvPr id="124" name="AutoShape 125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7" y="2277"/>
                    <a:ext cx="228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25" name="AutoShape 126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3" y="2278"/>
                    <a:ext cx="228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26" name="AutoShape 127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69" y="2300"/>
                    <a:ext cx="228" cy="815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27" name="AutoShape 128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9"/>
                    <a:ext cx="228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</p:grpSp>
          </p:grpSp>
          <p:sp>
            <p:nvSpPr>
              <p:cNvPr id="121" name="Rectangle 129"/>
              <p:cNvSpPr>
                <a:spLocks noChangeArrowheads="1"/>
              </p:cNvSpPr>
              <p:nvPr/>
            </p:nvSpPr>
            <p:spPr bwMode="gray">
              <a:xfrm>
                <a:off x="2372" y="1272"/>
                <a:ext cx="116" cy="21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lIns="66751" tIns="33376" rIns="66751" bIns="33376"/>
              <a:lstStyle/>
              <a:p>
                <a:pPr>
                  <a:defRPr/>
                </a:pPr>
                <a:endParaRPr lang="ru-RU" altLang="ru-RU">
                  <a:latin typeface="+mj-lt"/>
                </a:endParaRPr>
              </a:p>
            </p:txBody>
          </p:sp>
        </p:grpSp>
        <p:grpSp>
          <p:nvGrpSpPr>
            <p:cNvPr id="100" name="Group 130"/>
            <p:cNvGrpSpPr>
              <a:grpSpLocks/>
            </p:cNvGrpSpPr>
            <p:nvPr/>
          </p:nvGrpSpPr>
          <p:grpSpPr bwMode="auto">
            <a:xfrm>
              <a:off x="7160" y="2601"/>
              <a:ext cx="1923" cy="2203"/>
              <a:chOff x="1593" y="1068"/>
              <a:chExt cx="1071" cy="1212"/>
            </a:xfrm>
          </p:grpSpPr>
          <p:grpSp>
            <p:nvGrpSpPr>
              <p:cNvPr id="102" name="Group 136"/>
              <p:cNvGrpSpPr>
                <a:grpSpLocks/>
              </p:cNvGrpSpPr>
              <p:nvPr/>
            </p:nvGrpSpPr>
            <p:grpSpPr bwMode="auto">
              <a:xfrm rot="17866498" flipH="1" flipV="1">
                <a:off x="2321" y="1491"/>
                <a:ext cx="559" cy="127"/>
                <a:chOff x="2533" y="1060"/>
                <a:chExt cx="837" cy="213"/>
              </a:xfrm>
            </p:grpSpPr>
            <p:grpSp>
              <p:nvGrpSpPr>
                <p:cNvPr id="103" name="Group 137"/>
                <p:cNvGrpSpPr>
                  <a:grpSpLocks/>
                </p:cNvGrpSpPr>
                <p:nvPr/>
              </p:nvGrpSpPr>
              <p:grpSpPr bwMode="auto">
                <a:xfrm>
                  <a:off x="2533" y="1060"/>
                  <a:ext cx="742" cy="185"/>
                  <a:chOff x="1566" y="2570"/>
                  <a:chExt cx="1116" cy="278"/>
                </a:xfrm>
              </p:grpSpPr>
              <p:sp>
                <p:nvSpPr>
                  <p:cNvPr id="114" name="AutoShape 138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61" y="2275"/>
                    <a:ext cx="226" cy="815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15" name="AutoShape 139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6" y="2276"/>
                    <a:ext cx="226" cy="815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16" name="AutoShape 140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2" y="2298"/>
                    <a:ext cx="228" cy="815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17" name="AutoShape 141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2" y="2327"/>
                    <a:ext cx="226" cy="815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</p:grpSp>
            <p:grpSp>
              <p:nvGrpSpPr>
                <p:cNvPr id="109" name="Group 142"/>
                <p:cNvGrpSpPr>
                  <a:grpSpLocks/>
                </p:cNvGrpSpPr>
                <p:nvPr/>
              </p:nvGrpSpPr>
              <p:grpSpPr bwMode="auto">
                <a:xfrm rot="1353540">
                  <a:off x="2688" y="1106"/>
                  <a:ext cx="682" cy="167"/>
                  <a:chOff x="1568" y="2570"/>
                  <a:chExt cx="1026" cy="250"/>
                </a:xfrm>
              </p:grpSpPr>
              <p:sp>
                <p:nvSpPr>
                  <p:cNvPr id="111" name="AutoShape 143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62" y="2276"/>
                    <a:ext cx="227" cy="815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12" name="AutoShape 144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8" y="2276"/>
                    <a:ext cx="227" cy="815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13" name="AutoShape 145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3" y="2299"/>
                    <a:ext cx="227" cy="815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</p:grpSp>
          </p:grpSp>
          <p:grpSp>
            <p:nvGrpSpPr>
              <p:cNvPr id="110" name="Group 147"/>
              <p:cNvGrpSpPr>
                <a:grpSpLocks/>
              </p:cNvGrpSpPr>
              <p:nvPr/>
            </p:nvGrpSpPr>
            <p:grpSpPr bwMode="auto">
              <a:xfrm rot="-3733502" flipH="1" flipV="1">
                <a:off x="1479" y="1182"/>
                <a:ext cx="1212" cy="983"/>
                <a:chOff x="2528" y="1054"/>
                <a:chExt cx="2049" cy="1899"/>
              </a:xfrm>
            </p:grpSpPr>
            <p:grpSp>
              <p:nvGrpSpPr>
                <p:cNvPr id="119" name="Group 148"/>
                <p:cNvGrpSpPr>
                  <a:grpSpLocks/>
                </p:cNvGrpSpPr>
                <p:nvPr/>
              </p:nvGrpSpPr>
              <p:grpSpPr bwMode="auto">
                <a:xfrm>
                  <a:off x="2528" y="1054"/>
                  <a:ext cx="683" cy="166"/>
                  <a:chOff x="1562" y="2569"/>
                  <a:chExt cx="1029" cy="250"/>
                </a:xfrm>
              </p:grpSpPr>
              <p:sp>
                <p:nvSpPr>
                  <p:cNvPr id="106" name="AutoShape 149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6" y="227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07" name="AutoShape 150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2" y="2277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08" name="AutoShape 151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69" y="2298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</p:grpSp>
            <p:grpSp>
              <p:nvGrpSpPr>
                <p:cNvPr id="120" name="Group 153"/>
                <p:cNvGrpSpPr>
                  <a:grpSpLocks/>
                </p:cNvGrpSpPr>
                <p:nvPr/>
              </p:nvGrpSpPr>
              <p:grpSpPr bwMode="auto">
                <a:xfrm rot="1353540">
                  <a:off x="2569" y="1746"/>
                  <a:ext cx="2008" cy="1207"/>
                  <a:chOff x="1999" y="3090"/>
                  <a:chExt cx="3023" cy="1811"/>
                </a:xfrm>
              </p:grpSpPr>
              <p:sp>
                <p:nvSpPr>
                  <p:cNvPr id="104" name="AutoShape 156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4500" y="4379"/>
                    <a:ext cx="228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105" name="AutoShape 157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293" y="2796"/>
                    <a:ext cx="228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</p:grpSp>
          </p:grpSp>
          <p:sp>
            <p:nvSpPr>
              <p:cNvPr id="101" name="Rectangle 158"/>
              <p:cNvSpPr>
                <a:spLocks noChangeArrowheads="1"/>
              </p:cNvSpPr>
              <p:nvPr/>
            </p:nvSpPr>
            <p:spPr bwMode="gray">
              <a:xfrm>
                <a:off x="2373" y="1272"/>
                <a:ext cx="116" cy="212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lIns="66751" tIns="33376" rIns="66751" bIns="33376"/>
              <a:lstStyle/>
              <a:p>
                <a:pPr>
                  <a:defRPr/>
                </a:pPr>
                <a:endParaRPr lang="ru-RU" altLang="ru-RU">
                  <a:latin typeface="+mj-lt"/>
                </a:endParaRPr>
              </a:p>
            </p:txBody>
          </p:sp>
        </p:grpSp>
        <p:grpSp>
          <p:nvGrpSpPr>
            <p:cNvPr id="122" name="Group 159"/>
            <p:cNvGrpSpPr>
              <a:grpSpLocks/>
            </p:cNvGrpSpPr>
            <p:nvPr/>
          </p:nvGrpSpPr>
          <p:grpSpPr bwMode="auto">
            <a:xfrm rot="4976862" flipH="1">
              <a:off x="6379" y="3301"/>
              <a:ext cx="2579" cy="2068"/>
              <a:chOff x="1916" y="988"/>
              <a:chExt cx="482" cy="380"/>
            </a:xfrm>
          </p:grpSpPr>
          <p:pic>
            <p:nvPicPr>
              <p:cNvPr id="85" name="Picture 160" descr="circuler_1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gray">
              <a:xfrm flipH="1">
                <a:off x="1961" y="1124"/>
                <a:ext cx="174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86" name="Oval 161"/>
              <p:cNvSpPr>
                <a:spLocks noChangeArrowheads="1"/>
              </p:cNvSpPr>
              <p:nvPr/>
            </p:nvSpPr>
            <p:spPr bwMode="gray">
              <a:xfrm flipH="1">
                <a:off x="1916" y="1090"/>
                <a:ext cx="296" cy="278"/>
              </a:xfrm>
              <a:prstGeom prst="ellipse">
                <a:avLst/>
              </a:prstGeom>
              <a:ln/>
              <a:ex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>
                  <a:latin typeface="+mj-lt"/>
                </a:endParaRPr>
              </a:p>
            </p:txBody>
          </p:sp>
          <p:grpSp>
            <p:nvGrpSpPr>
              <p:cNvPr id="123" name="Group 162"/>
              <p:cNvGrpSpPr>
                <a:grpSpLocks/>
              </p:cNvGrpSpPr>
              <p:nvPr/>
            </p:nvGrpSpPr>
            <p:grpSpPr bwMode="auto">
              <a:xfrm rot="1297425" flipV="1">
                <a:off x="1969" y="1267"/>
                <a:ext cx="151" cy="34"/>
                <a:chOff x="2534" y="1059"/>
                <a:chExt cx="889" cy="235"/>
              </a:xfrm>
            </p:grpSpPr>
            <p:grpSp>
              <p:nvGrpSpPr>
                <p:cNvPr id="135" name="Group 163"/>
                <p:cNvGrpSpPr>
                  <a:grpSpLocks/>
                </p:cNvGrpSpPr>
                <p:nvPr/>
              </p:nvGrpSpPr>
              <p:grpSpPr bwMode="auto">
                <a:xfrm>
                  <a:off x="2534" y="1059"/>
                  <a:ext cx="744" cy="185"/>
                  <a:chOff x="1569" y="2570"/>
                  <a:chExt cx="1120" cy="278"/>
                </a:xfrm>
              </p:grpSpPr>
              <p:sp>
                <p:nvSpPr>
                  <p:cNvPr id="95" name="AutoShape 164"/>
                  <p:cNvSpPr>
                    <a:spLocks noChangeArrowheads="1"/>
                  </p:cNvSpPr>
                  <p:nvPr/>
                </p:nvSpPr>
                <p:spPr bwMode="gray">
                  <a:xfrm rot="5263130">
                    <a:off x="1865" y="2275"/>
                    <a:ext cx="226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96" name="AutoShape 165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2001" y="2274"/>
                    <a:ext cx="226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97" name="AutoShape 166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6" y="2297"/>
                    <a:ext cx="226" cy="814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98" name="AutoShape 167"/>
                  <p:cNvSpPr>
                    <a:spLocks noChangeArrowheads="1"/>
                  </p:cNvSpPr>
                  <p:nvPr/>
                </p:nvSpPr>
                <p:spPr bwMode="gray">
                  <a:xfrm rot="6906312">
                    <a:off x="2168" y="2326"/>
                    <a:ext cx="226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</p:grpSp>
            <p:grpSp>
              <p:nvGrpSpPr>
                <p:cNvPr id="136" name="Group 168"/>
                <p:cNvGrpSpPr>
                  <a:grpSpLocks/>
                </p:cNvGrpSpPr>
                <p:nvPr/>
              </p:nvGrpSpPr>
              <p:grpSpPr bwMode="auto">
                <a:xfrm rot="1353540">
                  <a:off x="2683" y="1107"/>
                  <a:ext cx="740" cy="187"/>
                  <a:chOff x="1570" y="2564"/>
                  <a:chExt cx="1117" cy="281"/>
                </a:xfrm>
              </p:grpSpPr>
              <p:sp>
                <p:nvSpPr>
                  <p:cNvPr id="91" name="AutoShape 169"/>
                  <p:cNvSpPr>
                    <a:spLocks noChangeArrowheads="1"/>
                  </p:cNvSpPr>
                  <p:nvPr/>
                </p:nvSpPr>
                <p:spPr bwMode="gray">
                  <a:xfrm rot="5263130">
                    <a:off x="1865" y="2269"/>
                    <a:ext cx="228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92" name="AutoShape 170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8" y="2269"/>
                    <a:ext cx="228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93" name="AutoShape 171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5" y="2292"/>
                    <a:ext cx="228" cy="814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94" name="AutoShape 172"/>
                  <p:cNvSpPr>
                    <a:spLocks noChangeArrowheads="1"/>
                  </p:cNvSpPr>
                  <p:nvPr/>
                </p:nvSpPr>
                <p:spPr bwMode="gray">
                  <a:xfrm rot="6906312">
                    <a:off x="2165" y="2322"/>
                    <a:ext cx="228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</p:grpSp>
          </p:grpSp>
          <p:pic>
            <p:nvPicPr>
              <p:cNvPr id="88" name="Picture 174" descr="light_shadow1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t="23740"/>
              <a:stretch>
                <a:fillRect/>
              </a:stretch>
            </p:blipFill>
            <p:spPr bwMode="gray">
              <a:xfrm rot="2569845" flipH="1">
                <a:off x="2269" y="988"/>
                <a:ext cx="129" cy="8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0" name="AutoShape 176"/>
            <p:cNvSpPr>
              <a:spLocks/>
            </p:cNvSpPr>
            <p:nvPr/>
          </p:nvSpPr>
          <p:spPr bwMode="auto">
            <a:xfrm rot="5400000">
              <a:off x="4903" y="6879"/>
              <a:ext cx="1499" cy="790"/>
            </a:xfrm>
            <a:prstGeom prst="accentCallout2">
              <a:avLst>
                <a:gd name="adj1" fmla="val 41892"/>
                <a:gd name="adj2" fmla="val -15984"/>
                <a:gd name="adj3" fmla="val 55181"/>
                <a:gd name="adj4" fmla="val -30554"/>
                <a:gd name="adj5" fmla="val 46597"/>
                <a:gd name="adj6" fmla="val -43066"/>
              </a:avLst>
            </a:prstGeom>
            <a:noFill/>
            <a:ln w="38100">
              <a:solidFill>
                <a:srgbClr val="00B050"/>
              </a:solidFill>
              <a:miter lim="800000"/>
              <a:headEnd/>
              <a:tailEnd type="diamond" w="med" len="med"/>
            </a:ln>
            <a:effectLst/>
          </p:spPr>
          <p:txBody>
            <a:bodyPr lIns="66751" tIns="33376" rIns="66751" bIns="33376" anchor="ctr"/>
            <a:lstStyle/>
            <a:p>
              <a:pPr>
                <a:defRPr/>
              </a:pPr>
              <a:endParaRPr lang="ru-RU" altLang="ru-RU" sz="1600" dirty="0">
                <a:latin typeface="+mj-lt"/>
              </a:endParaRPr>
            </a:p>
          </p:txBody>
        </p:sp>
        <p:sp>
          <p:nvSpPr>
            <p:cNvPr id="21" name="AutoShape 178"/>
            <p:cNvSpPr>
              <a:spLocks/>
            </p:cNvSpPr>
            <p:nvPr/>
          </p:nvSpPr>
          <p:spPr bwMode="auto">
            <a:xfrm>
              <a:off x="2906" y="5326"/>
              <a:ext cx="1796" cy="832"/>
            </a:xfrm>
            <a:prstGeom prst="accentCallout2">
              <a:avLst>
                <a:gd name="adj1" fmla="val 24149"/>
                <a:gd name="adj2" fmla="val 110017"/>
                <a:gd name="adj3" fmla="val 63148"/>
                <a:gd name="adj4" fmla="val 123488"/>
                <a:gd name="adj5" fmla="val 21496"/>
                <a:gd name="adj6" fmla="val 142992"/>
              </a:avLst>
            </a:prstGeom>
            <a:noFill/>
            <a:ln w="38100">
              <a:solidFill>
                <a:srgbClr val="3973B9"/>
              </a:solidFill>
              <a:miter lim="800000"/>
              <a:headEnd/>
              <a:tailEnd type="diamond" w="med" len="med"/>
            </a:ln>
            <a:effectLst/>
          </p:spPr>
          <p:txBody>
            <a:bodyPr lIns="66751" tIns="33376" rIns="66751" bIns="33376" anchor="ctr"/>
            <a:lstStyle/>
            <a:p>
              <a:pPr algn="ctr">
                <a:defRPr/>
              </a:pPr>
              <a:endParaRPr lang="ru-RU" altLang="ru-RU" sz="1600" dirty="0" smtClean="0">
                <a:latin typeface="+mj-lt"/>
              </a:endParaRPr>
            </a:p>
          </p:txBody>
        </p:sp>
        <p:grpSp>
          <p:nvGrpSpPr>
            <p:cNvPr id="137" name="Group 180"/>
            <p:cNvGrpSpPr>
              <a:grpSpLocks/>
            </p:cNvGrpSpPr>
            <p:nvPr/>
          </p:nvGrpSpPr>
          <p:grpSpPr bwMode="auto">
            <a:xfrm>
              <a:off x="7326" y="4370"/>
              <a:ext cx="503" cy="982"/>
              <a:chOff x="2129" y="2272"/>
              <a:chExt cx="507" cy="974"/>
            </a:xfrm>
          </p:grpSpPr>
          <p:sp>
            <p:nvSpPr>
              <p:cNvPr id="83" name="Freeform 181"/>
              <p:cNvSpPr>
                <a:spLocks/>
              </p:cNvSpPr>
              <p:nvPr/>
            </p:nvSpPr>
            <p:spPr bwMode="gray">
              <a:xfrm>
                <a:off x="2129" y="2497"/>
                <a:ext cx="507" cy="749"/>
              </a:xfrm>
              <a:custGeom>
                <a:avLst/>
                <a:gdLst>
                  <a:gd name="T0" fmla="*/ 1064 w 320"/>
                  <a:gd name="T1" fmla="*/ 5 h 479"/>
                  <a:gd name="T2" fmla="*/ 938 w 320"/>
                  <a:gd name="T3" fmla="*/ 172 h 479"/>
                  <a:gd name="T4" fmla="*/ 805 w 320"/>
                  <a:gd name="T5" fmla="*/ 5 h 479"/>
                  <a:gd name="T6" fmla="*/ 446 w 320"/>
                  <a:gd name="T7" fmla="*/ 90 h 479"/>
                  <a:gd name="T8" fmla="*/ 7 w 320"/>
                  <a:gd name="T9" fmla="*/ 912 h 479"/>
                  <a:gd name="T10" fmla="*/ 229 w 320"/>
                  <a:gd name="T11" fmla="*/ 1117 h 479"/>
                  <a:gd name="T12" fmla="*/ 544 w 320"/>
                  <a:gd name="T13" fmla="*/ 299 h 479"/>
                  <a:gd name="T14" fmla="*/ 89 w 320"/>
                  <a:gd name="T15" fmla="*/ 2154 h 479"/>
                  <a:gd name="T16" fmla="*/ 216 w 320"/>
                  <a:gd name="T17" fmla="*/ 2440 h 479"/>
                  <a:gd name="T18" fmla="*/ 842 w 320"/>
                  <a:gd name="T19" fmla="*/ 2305 h 479"/>
                  <a:gd name="T20" fmla="*/ 931 w 320"/>
                  <a:gd name="T21" fmla="*/ 1216 h 479"/>
                  <a:gd name="T22" fmla="*/ 1071 w 320"/>
                  <a:gd name="T23" fmla="*/ 2301 h 479"/>
                  <a:gd name="T24" fmla="*/ 1659 w 320"/>
                  <a:gd name="T25" fmla="*/ 2453 h 479"/>
                  <a:gd name="T26" fmla="*/ 1787 w 320"/>
                  <a:gd name="T27" fmla="*/ 2133 h 479"/>
                  <a:gd name="T28" fmla="*/ 1332 w 320"/>
                  <a:gd name="T29" fmla="*/ 299 h 479"/>
                  <a:gd name="T30" fmla="*/ 1458 w 320"/>
                  <a:gd name="T31" fmla="*/ 705 h 479"/>
                  <a:gd name="T32" fmla="*/ 1780 w 320"/>
                  <a:gd name="T33" fmla="*/ 1237 h 479"/>
                  <a:gd name="T34" fmla="*/ 1869 w 320"/>
                  <a:gd name="T35" fmla="*/ 848 h 479"/>
                  <a:gd name="T36" fmla="*/ 1369 w 320"/>
                  <a:gd name="T37" fmla="*/ 42 h 479"/>
                  <a:gd name="T38" fmla="*/ 1064 w 320"/>
                  <a:gd name="T39" fmla="*/ 5 h 479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20" h="479">
                    <a:moveTo>
                      <a:pt x="168" y="1"/>
                    </a:moveTo>
                    <a:cubicBezTo>
                      <a:pt x="165" y="15"/>
                      <a:pt x="154" y="34"/>
                      <a:pt x="148" y="33"/>
                    </a:cubicBezTo>
                    <a:cubicBezTo>
                      <a:pt x="141" y="33"/>
                      <a:pt x="133" y="15"/>
                      <a:pt x="127" y="1"/>
                    </a:cubicBezTo>
                    <a:cubicBezTo>
                      <a:pt x="105" y="0"/>
                      <a:pt x="88" y="5"/>
                      <a:pt x="70" y="17"/>
                    </a:cubicBezTo>
                    <a:cubicBezTo>
                      <a:pt x="57" y="32"/>
                      <a:pt x="0" y="165"/>
                      <a:pt x="1" y="174"/>
                    </a:cubicBezTo>
                    <a:cubicBezTo>
                      <a:pt x="1" y="183"/>
                      <a:pt x="3" y="212"/>
                      <a:pt x="36" y="213"/>
                    </a:cubicBezTo>
                    <a:cubicBezTo>
                      <a:pt x="63" y="197"/>
                      <a:pt x="86" y="57"/>
                      <a:pt x="86" y="57"/>
                    </a:cubicBezTo>
                    <a:cubicBezTo>
                      <a:pt x="79" y="92"/>
                      <a:pt x="14" y="411"/>
                      <a:pt x="14" y="411"/>
                    </a:cubicBezTo>
                    <a:cubicBezTo>
                      <a:pt x="9" y="452"/>
                      <a:pt x="24" y="464"/>
                      <a:pt x="34" y="466"/>
                    </a:cubicBezTo>
                    <a:cubicBezTo>
                      <a:pt x="55" y="471"/>
                      <a:pt x="114" y="479"/>
                      <a:pt x="133" y="440"/>
                    </a:cubicBezTo>
                    <a:cubicBezTo>
                      <a:pt x="152" y="401"/>
                      <a:pt x="141" y="232"/>
                      <a:pt x="147" y="232"/>
                    </a:cubicBezTo>
                    <a:cubicBezTo>
                      <a:pt x="153" y="232"/>
                      <a:pt x="150" y="400"/>
                      <a:pt x="169" y="439"/>
                    </a:cubicBezTo>
                    <a:cubicBezTo>
                      <a:pt x="188" y="478"/>
                      <a:pt x="243" y="473"/>
                      <a:pt x="262" y="468"/>
                    </a:cubicBezTo>
                    <a:cubicBezTo>
                      <a:pt x="272" y="462"/>
                      <a:pt x="292" y="459"/>
                      <a:pt x="282" y="407"/>
                    </a:cubicBezTo>
                    <a:lnTo>
                      <a:pt x="210" y="57"/>
                    </a:lnTo>
                    <a:cubicBezTo>
                      <a:pt x="201" y="12"/>
                      <a:pt x="218" y="105"/>
                      <a:pt x="230" y="135"/>
                    </a:cubicBezTo>
                    <a:cubicBezTo>
                      <a:pt x="242" y="165"/>
                      <a:pt x="242" y="254"/>
                      <a:pt x="281" y="236"/>
                    </a:cubicBezTo>
                    <a:cubicBezTo>
                      <a:pt x="320" y="218"/>
                      <a:pt x="299" y="180"/>
                      <a:pt x="295" y="162"/>
                    </a:cubicBezTo>
                    <a:cubicBezTo>
                      <a:pt x="288" y="150"/>
                      <a:pt x="237" y="17"/>
                      <a:pt x="216" y="8"/>
                    </a:cubicBezTo>
                    <a:cubicBezTo>
                      <a:pt x="183" y="0"/>
                      <a:pt x="168" y="1"/>
                      <a:pt x="168" y="1"/>
                    </a:cubicBezTo>
                    <a:close/>
                  </a:path>
                </a:pathLst>
              </a:custGeom>
              <a:solidFill>
                <a:srgbClr val="96AD23"/>
              </a:solidFill>
              <a:ln w="19050" cmpd="sng">
                <a:noFill/>
                <a:round/>
                <a:headEnd/>
                <a:tailEnd/>
              </a:ln>
              <a:effectLst>
                <a:outerShdw dist="71842" dir="13500000" algn="ctr" rotWithShape="0">
                  <a:srgbClr val="000000"/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+mj-lt"/>
                </a:endParaRPr>
              </a:p>
            </p:txBody>
          </p:sp>
          <p:sp>
            <p:nvSpPr>
              <p:cNvPr id="84" name="Oval 182"/>
              <p:cNvSpPr>
                <a:spLocks noChangeArrowheads="1"/>
              </p:cNvSpPr>
              <p:nvPr/>
            </p:nvSpPr>
            <p:spPr bwMode="gray">
              <a:xfrm flipH="1">
                <a:off x="2274" y="2272"/>
                <a:ext cx="199" cy="215"/>
              </a:xfrm>
              <a:prstGeom prst="ellipse">
                <a:avLst/>
              </a:prstGeom>
              <a:solidFill>
                <a:srgbClr val="96AD23"/>
              </a:solidFill>
              <a:ln w="19050">
                <a:noFill/>
                <a:round/>
                <a:headEnd/>
                <a:tailEnd/>
              </a:ln>
              <a:effectLst>
                <a:outerShdw dist="71842" dir="13500000" algn="ctr" rotWithShape="0">
                  <a:srgbClr val="000000"/>
                </a:outerShdw>
              </a:effectLst>
            </p:spPr>
            <p:txBody>
              <a:bodyPr anchor="ctr"/>
              <a:lstStyle/>
              <a:p>
                <a:pPr>
                  <a:defRPr/>
                </a:pPr>
                <a:endParaRPr lang="ru-RU" altLang="ru-RU">
                  <a:latin typeface="+mj-lt"/>
                </a:endParaRPr>
              </a:p>
            </p:txBody>
          </p:sp>
        </p:grpSp>
        <p:sp>
          <p:nvSpPr>
            <p:cNvPr id="23" name="Text Box 183"/>
            <p:cNvSpPr txBox="1">
              <a:spLocks noChangeArrowheads="1"/>
            </p:cNvSpPr>
            <p:nvPr/>
          </p:nvSpPr>
          <p:spPr bwMode="auto">
            <a:xfrm>
              <a:off x="4885" y="3086"/>
              <a:ext cx="3376" cy="9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 lIns="66751" tIns="33376" rIns="66751" bIns="33376">
              <a:spAutoFit/>
            </a:bodyPr>
            <a:lstStyle/>
            <a:p>
              <a:pPr algn="ctr">
                <a:defRPr/>
              </a:pPr>
              <a:r>
                <a:rPr lang="ru-RU" altLang="ru-RU" sz="2800" b="1" dirty="0" smtClean="0">
                  <a:ln w="18415" cmpd="sng">
                    <a:solidFill>
                      <a:srgbClr val="7030A0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j-lt"/>
                </a:rPr>
                <a:t>МКОУ  ДС </a:t>
              </a:r>
            </a:p>
            <a:p>
              <a:pPr algn="ctr">
                <a:defRPr/>
              </a:pPr>
              <a:r>
                <a:rPr lang="ru-RU" altLang="ru-RU" sz="2800" b="1" dirty="0" smtClean="0">
                  <a:ln w="18415" cmpd="sng">
                    <a:solidFill>
                      <a:srgbClr val="7030A0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j-lt"/>
                </a:rPr>
                <a:t> «ДД «Росток»</a:t>
              </a:r>
              <a:endParaRPr lang="ru-RU" altLang="ru-RU" sz="2800" b="1" dirty="0">
                <a:ln w="18415" cmpd="sng">
                  <a:solidFill>
                    <a:srgbClr val="7030A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</a:endParaRPr>
            </a:p>
          </p:txBody>
        </p:sp>
        <p:grpSp>
          <p:nvGrpSpPr>
            <p:cNvPr id="146" name="Group 185"/>
            <p:cNvGrpSpPr>
              <a:grpSpLocks/>
            </p:cNvGrpSpPr>
            <p:nvPr/>
          </p:nvGrpSpPr>
          <p:grpSpPr bwMode="auto">
            <a:xfrm>
              <a:off x="7758" y="4371"/>
              <a:ext cx="574" cy="982"/>
              <a:chOff x="3870" y="2513"/>
              <a:chExt cx="612" cy="1081"/>
            </a:xfrm>
          </p:grpSpPr>
          <p:sp>
            <p:nvSpPr>
              <p:cNvPr id="81" name="Freeform 186"/>
              <p:cNvSpPr>
                <a:spLocks/>
              </p:cNvSpPr>
              <p:nvPr/>
            </p:nvSpPr>
            <p:spPr bwMode="gray">
              <a:xfrm>
                <a:off x="3870" y="2763"/>
                <a:ext cx="612" cy="831"/>
              </a:xfrm>
              <a:custGeom>
                <a:avLst/>
                <a:gdLst>
                  <a:gd name="T0" fmla="*/ 284 w 590"/>
                  <a:gd name="T1" fmla="*/ 59 h 971"/>
                  <a:gd name="T2" fmla="*/ 364 w 590"/>
                  <a:gd name="T3" fmla="*/ 7 h 971"/>
                  <a:gd name="T4" fmla="*/ 446 w 590"/>
                  <a:gd name="T5" fmla="*/ 52 h 971"/>
                  <a:gd name="T6" fmla="*/ 512 w 590"/>
                  <a:gd name="T7" fmla="*/ 216 h 971"/>
                  <a:gd name="T8" fmla="*/ 532 w 590"/>
                  <a:gd name="T9" fmla="*/ 417 h 971"/>
                  <a:gd name="T10" fmla="*/ 450 w 590"/>
                  <a:gd name="T11" fmla="*/ 305 h 971"/>
                  <a:gd name="T12" fmla="*/ 398 w 590"/>
                  <a:gd name="T13" fmla="*/ 118 h 971"/>
                  <a:gd name="T14" fmla="*/ 490 w 590"/>
                  <a:gd name="T15" fmla="*/ 497 h 971"/>
                  <a:gd name="T16" fmla="*/ 388 w 590"/>
                  <a:gd name="T17" fmla="*/ 531 h 971"/>
                  <a:gd name="T18" fmla="*/ 412 w 590"/>
                  <a:gd name="T19" fmla="*/ 817 h 971"/>
                  <a:gd name="T20" fmla="*/ 366 w 590"/>
                  <a:gd name="T21" fmla="*/ 967 h 971"/>
                  <a:gd name="T22" fmla="*/ 308 w 590"/>
                  <a:gd name="T23" fmla="*/ 832 h 971"/>
                  <a:gd name="T24" fmla="*/ 290 w 590"/>
                  <a:gd name="T25" fmla="*/ 549 h 971"/>
                  <a:gd name="T26" fmla="*/ 264 w 590"/>
                  <a:gd name="T27" fmla="*/ 801 h 971"/>
                  <a:gd name="T28" fmla="*/ 189 w 590"/>
                  <a:gd name="T29" fmla="*/ 962 h 971"/>
                  <a:gd name="T30" fmla="*/ 151 w 590"/>
                  <a:gd name="T31" fmla="*/ 804 h 971"/>
                  <a:gd name="T32" fmla="*/ 184 w 590"/>
                  <a:gd name="T33" fmla="*/ 525 h 971"/>
                  <a:gd name="T34" fmla="*/ 84 w 590"/>
                  <a:gd name="T35" fmla="*/ 505 h 971"/>
                  <a:gd name="T36" fmla="*/ 170 w 590"/>
                  <a:gd name="T37" fmla="*/ 118 h 971"/>
                  <a:gd name="T38" fmla="*/ 86 w 590"/>
                  <a:gd name="T39" fmla="*/ 401 h 971"/>
                  <a:gd name="T40" fmla="*/ 24 w 590"/>
                  <a:gd name="T41" fmla="*/ 303 h 971"/>
                  <a:gd name="T42" fmla="*/ 140 w 590"/>
                  <a:gd name="T43" fmla="*/ 39 h 971"/>
                  <a:gd name="T44" fmla="*/ 212 w 590"/>
                  <a:gd name="T45" fmla="*/ 13 h 971"/>
                  <a:gd name="T46" fmla="*/ 284 w 590"/>
                  <a:gd name="T47" fmla="*/ 59 h 971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590" h="971">
                    <a:moveTo>
                      <a:pt x="284" y="59"/>
                    </a:moveTo>
                    <a:cubicBezTo>
                      <a:pt x="326" y="59"/>
                      <a:pt x="352" y="37"/>
                      <a:pt x="364" y="7"/>
                    </a:cubicBezTo>
                    <a:cubicBezTo>
                      <a:pt x="390" y="2"/>
                      <a:pt x="418" y="17"/>
                      <a:pt x="446" y="52"/>
                    </a:cubicBezTo>
                    <a:cubicBezTo>
                      <a:pt x="470" y="87"/>
                      <a:pt x="498" y="155"/>
                      <a:pt x="512" y="216"/>
                    </a:cubicBezTo>
                    <a:cubicBezTo>
                      <a:pt x="528" y="274"/>
                      <a:pt x="590" y="404"/>
                      <a:pt x="532" y="417"/>
                    </a:cubicBezTo>
                    <a:cubicBezTo>
                      <a:pt x="476" y="430"/>
                      <a:pt x="462" y="364"/>
                      <a:pt x="450" y="305"/>
                    </a:cubicBezTo>
                    <a:cubicBezTo>
                      <a:pt x="430" y="227"/>
                      <a:pt x="398" y="118"/>
                      <a:pt x="398" y="118"/>
                    </a:cubicBezTo>
                    <a:cubicBezTo>
                      <a:pt x="405" y="150"/>
                      <a:pt x="492" y="428"/>
                      <a:pt x="490" y="497"/>
                    </a:cubicBezTo>
                    <a:cubicBezTo>
                      <a:pt x="428" y="523"/>
                      <a:pt x="442" y="516"/>
                      <a:pt x="388" y="531"/>
                    </a:cubicBezTo>
                    <a:cubicBezTo>
                      <a:pt x="394" y="620"/>
                      <a:pt x="405" y="737"/>
                      <a:pt x="412" y="817"/>
                    </a:cubicBezTo>
                    <a:cubicBezTo>
                      <a:pt x="414" y="865"/>
                      <a:pt x="438" y="963"/>
                      <a:pt x="366" y="967"/>
                    </a:cubicBezTo>
                    <a:cubicBezTo>
                      <a:pt x="294" y="971"/>
                      <a:pt x="318" y="915"/>
                      <a:pt x="308" y="832"/>
                    </a:cubicBezTo>
                    <a:lnTo>
                      <a:pt x="290" y="549"/>
                    </a:lnTo>
                    <a:lnTo>
                      <a:pt x="264" y="801"/>
                    </a:lnTo>
                    <a:cubicBezTo>
                      <a:pt x="250" y="879"/>
                      <a:pt x="256" y="960"/>
                      <a:pt x="189" y="962"/>
                    </a:cubicBezTo>
                    <a:cubicBezTo>
                      <a:pt x="122" y="964"/>
                      <a:pt x="149" y="840"/>
                      <a:pt x="151" y="804"/>
                    </a:cubicBezTo>
                    <a:cubicBezTo>
                      <a:pt x="153" y="768"/>
                      <a:pt x="184" y="579"/>
                      <a:pt x="184" y="525"/>
                    </a:cubicBezTo>
                    <a:cubicBezTo>
                      <a:pt x="134" y="515"/>
                      <a:pt x="84" y="505"/>
                      <a:pt x="84" y="505"/>
                    </a:cubicBezTo>
                    <a:lnTo>
                      <a:pt x="170" y="118"/>
                    </a:lnTo>
                    <a:cubicBezTo>
                      <a:pt x="170" y="101"/>
                      <a:pt x="110" y="370"/>
                      <a:pt x="86" y="401"/>
                    </a:cubicBezTo>
                    <a:cubicBezTo>
                      <a:pt x="62" y="433"/>
                      <a:pt x="0" y="397"/>
                      <a:pt x="24" y="303"/>
                    </a:cubicBezTo>
                    <a:cubicBezTo>
                      <a:pt x="34" y="263"/>
                      <a:pt x="124" y="55"/>
                      <a:pt x="140" y="39"/>
                    </a:cubicBezTo>
                    <a:cubicBezTo>
                      <a:pt x="156" y="23"/>
                      <a:pt x="160" y="0"/>
                      <a:pt x="212" y="13"/>
                    </a:cubicBezTo>
                    <a:cubicBezTo>
                      <a:pt x="238" y="41"/>
                      <a:pt x="242" y="59"/>
                      <a:pt x="284" y="59"/>
                    </a:cubicBezTo>
                    <a:close/>
                  </a:path>
                </a:pathLst>
              </a:custGeom>
              <a:solidFill>
                <a:srgbClr val="3973B9"/>
              </a:solidFill>
              <a:ln w="19050" cmpd="sng">
                <a:noFill/>
                <a:round/>
                <a:headEnd/>
                <a:tailEnd/>
              </a:ln>
              <a:effectLst>
                <a:outerShdw dist="71842" dir="18900000" algn="ctr" rotWithShape="0">
                  <a:srgbClr val="000000"/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+mj-lt"/>
                </a:endParaRPr>
              </a:p>
            </p:txBody>
          </p:sp>
          <p:sp>
            <p:nvSpPr>
              <p:cNvPr id="82" name="Oval 187"/>
              <p:cNvSpPr>
                <a:spLocks noChangeArrowheads="1"/>
              </p:cNvSpPr>
              <p:nvPr/>
            </p:nvSpPr>
            <p:spPr bwMode="gray">
              <a:xfrm>
                <a:off x="4100" y="2513"/>
                <a:ext cx="213" cy="225"/>
              </a:xfrm>
              <a:prstGeom prst="ellipse">
                <a:avLst/>
              </a:prstGeom>
              <a:solidFill>
                <a:srgbClr val="3973B9"/>
              </a:solidFill>
              <a:ln w="19050">
                <a:noFill/>
                <a:round/>
                <a:headEnd/>
                <a:tailEnd/>
              </a:ln>
              <a:effectLst>
                <a:outerShdw dist="71842" dir="18900000" algn="ctr" rotWithShape="0">
                  <a:srgbClr val="000000"/>
                </a:outerShdw>
              </a:effectLst>
            </p:spPr>
            <p:txBody>
              <a:bodyPr anchor="ctr"/>
              <a:lstStyle/>
              <a:p>
                <a:pPr>
                  <a:defRPr/>
                </a:pPr>
                <a:endParaRPr lang="ru-RU" altLang="ru-RU">
                  <a:latin typeface="+mj-lt"/>
                </a:endParaRPr>
              </a:p>
            </p:txBody>
          </p:sp>
        </p:grpSp>
        <p:grpSp>
          <p:nvGrpSpPr>
            <p:cNvPr id="147" name="Group 188"/>
            <p:cNvGrpSpPr>
              <a:grpSpLocks/>
            </p:cNvGrpSpPr>
            <p:nvPr/>
          </p:nvGrpSpPr>
          <p:grpSpPr bwMode="auto">
            <a:xfrm>
              <a:off x="6228" y="2442"/>
              <a:ext cx="2388" cy="3134"/>
              <a:chOff x="1855" y="1137"/>
              <a:chExt cx="1332" cy="1722"/>
            </a:xfrm>
          </p:grpSpPr>
          <p:grpSp>
            <p:nvGrpSpPr>
              <p:cNvPr id="149" name="Group 194"/>
              <p:cNvGrpSpPr>
                <a:grpSpLocks/>
              </p:cNvGrpSpPr>
              <p:nvPr/>
            </p:nvGrpSpPr>
            <p:grpSpPr bwMode="auto">
              <a:xfrm rot="17866498" flipH="1" flipV="1">
                <a:off x="2458" y="1266"/>
                <a:ext cx="841" cy="617"/>
                <a:chOff x="2150" y="217"/>
                <a:chExt cx="1257" cy="1041"/>
              </a:xfrm>
            </p:grpSpPr>
            <p:grpSp>
              <p:nvGrpSpPr>
                <p:cNvPr id="150" name="Group 195"/>
                <p:cNvGrpSpPr>
                  <a:grpSpLocks/>
                </p:cNvGrpSpPr>
                <p:nvPr/>
              </p:nvGrpSpPr>
              <p:grpSpPr bwMode="auto">
                <a:xfrm>
                  <a:off x="2622" y="1071"/>
                  <a:ext cx="655" cy="187"/>
                  <a:chOff x="1696" y="2571"/>
                  <a:chExt cx="985" cy="279"/>
                </a:xfrm>
              </p:grpSpPr>
              <p:sp>
                <p:nvSpPr>
                  <p:cNvPr id="78" name="AutoShape 197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1" y="2276"/>
                    <a:ext cx="226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79" name="AutoShape 198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67" y="2297"/>
                    <a:ext cx="228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80" name="AutoShape 199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0" y="2329"/>
                    <a:ext cx="226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</p:grpSp>
            <p:grpSp>
              <p:nvGrpSpPr>
                <p:cNvPr id="161" name="Group 200"/>
                <p:cNvGrpSpPr>
                  <a:grpSpLocks/>
                </p:cNvGrpSpPr>
                <p:nvPr/>
              </p:nvGrpSpPr>
              <p:grpSpPr bwMode="auto">
                <a:xfrm rot="1353540">
                  <a:off x="2150" y="217"/>
                  <a:ext cx="1257" cy="910"/>
                  <a:chOff x="489" y="1439"/>
                  <a:chExt cx="1892" cy="1359"/>
                </a:xfrm>
              </p:grpSpPr>
              <p:sp>
                <p:nvSpPr>
                  <p:cNvPr id="76" name="AutoShape 201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7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77" name="AutoShape 202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783" y="114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</p:grpSp>
          </p:grpSp>
          <p:grpSp>
            <p:nvGrpSpPr>
              <p:cNvPr id="162" name="Group 205"/>
              <p:cNvGrpSpPr>
                <a:grpSpLocks/>
              </p:cNvGrpSpPr>
              <p:nvPr/>
            </p:nvGrpSpPr>
            <p:grpSpPr bwMode="auto">
              <a:xfrm rot="-3733502" flipH="1" flipV="1">
                <a:off x="1496" y="1496"/>
                <a:ext cx="1722" cy="1004"/>
                <a:chOff x="2373" y="287"/>
                <a:chExt cx="2915" cy="1943"/>
              </a:xfrm>
            </p:grpSpPr>
            <p:sp>
              <p:nvSpPr>
                <p:cNvPr id="70" name="AutoShape 208"/>
                <p:cNvSpPr>
                  <a:spLocks noChangeArrowheads="1"/>
                </p:cNvSpPr>
                <p:nvPr/>
              </p:nvSpPr>
              <p:spPr bwMode="white">
                <a:xfrm rot="6078281">
                  <a:off x="2569" y="91"/>
                  <a:ext cx="151" cy="543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anchor="ctr"/>
                <a:lstStyle/>
                <a:p>
                  <a:pPr>
                    <a:defRPr/>
                  </a:pPr>
                  <a:endParaRPr lang="ru-RU" altLang="ru-RU">
                    <a:latin typeface="+mj-lt"/>
                  </a:endParaRPr>
                </a:p>
              </p:txBody>
            </p:sp>
            <p:grpSp>
              <p:nvGrpSpPr>
                <p:cNvPr id="163" name="Group 211"/>
                <p:cNvGrpSpPr>
                  <a:grpSpLocks/>
                </p:cNvGrpSpPr>
                <p:nvPr/>
              </p:nvGrpSpPr>
              <p:grpSpPr bwMode="auto">
                <a:xfrm rot="1353540">
                  <a:off x="3807" y="427"/>
                  <a:ext cx="1481" cy="1803"/>
                  <a:chOff x="3158" y="669"/>
                  <a:chExt cx="2228" cy="2704"/>
                </a:xfrm>
              </p:grpSpPr>
              <p:sp>
                <p:nvSpPr>
                  <p:cNvPr id="72" name="AutoShape 213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3453" y="2850"/>
                    <a:ext cx="228" cy="817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73" name="AutoShape 215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4649" y="435"/>
                    <a:ext cx="504" cy="971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</p:grpSp>
          </p:grpSp>
          <p:sp>
            <p:nvSpPr>
              <p:cNvPr id="69" name="Rectangle 216"/>
              <p:cNvSpPr>
                <a:spLocks noChangeArrowheads="1"/>
              </p:cNvSpPr>
              <p:nvPr/>
            </p:nvSpPr>
            <p:spPr bwMode="gray">
              <a:xfrm>
                <a:off x="2373" y="1272"/>
                <a:ext cx="116" cy="21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lIns="66751" tIns="33376" rIns="66751" bIns="33376"/>
              <a:lstStyle/>
              <a:p>
                <a:pPr>
                  <a:defRPr/>
                </a:pPr>
                <a:endParaRPr lang="ru-RU" altLang="ru-RU">
                  <a:latin typeface="+mj-lt"/>
                </a:endParaRPr>
              </a:p>
            </p:txBody>
          </p:sp>
        </p:grpSp>
        <p:grpSp>
          <p:nvGrpSpPr>
            <p:cNvPr id="173" name="Group 217"/>
            <p:cNvGrpSpPr>
              <a:grpSpLocks/>
            </p:cNvGrpSpPr>
            <p:nvPr/>
          </p:nvGrpSpPr>
          <p:grpSpPr bwMode="auto">
            <a:xfrm>
              <a:off x="5355" y="5889"/>
              <a:ext cx="339" cy="1091"/>
              <a:chOff x="2503" y="1275"/>
              <a:chExt cx="189" cy="600"/>
            </a:xfrm>
          </p:grpSpPr>
          <p:grpSp>
            <p:nvGrpSpPr>
              <p:cNvPr id="174" name="Group 223"/>
              <p:cNvGrpSpPr>
                <a:grpSpLocks/>
              </p:cNvGrpSpPr>
              <p:nvPr/>
            </p:nvGrpSpPr>
            <p:grpSpPr bwMode="auto">
              <a:xfrm rot="17866498" flipH="1" flipV="1">
                <a:off x="2280" y="1498"/>
                <a:ext cx="600" cy="154"/>
                <a:chOff x="2530" y="1049"/>
                <a:chExt cx="895" cy="258"/>
              </a:xfrm>
            </p:grpSpPr>
            <p:grpSp>
              <p:nvGrpSpPr>
                <p:cNvPr id="176" name="Group 224"/>
                <p:cNvGrpSpPr>
                  <a:grpSpLocks/>
                </p:cNvGrpSpPr>
                <p:nvPr/>
              </p:nvGrpSpPr>
              <p:grpSpPr bwMode="auto">
                <a:xfrm>
                  <a:off x="2530" y="1049"/>
                  <a:ext cx="739" cy="186"/>
                  <a:chOff x="1566" y="2569"/>
                  <a:chExt cx="1115" cy="281"/>
                </a:xfrm>
              </p:grpSpPr>
              <p:sp>
                <p:nvSpPr>
                  <p:cNvPr id="63" name="AutoShape 225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6"/>
                    <a:ext cx="228" cy="814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64" name="AutoShape 226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7"/>
                    <a:ext cx="228" cy="814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65" name="AutoShape 227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300"/>
                    <a:ext cx="228" cy="814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66" name="AutoShape 228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0" y="2329"/>
                    <a:ext cx="228" cy="814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</p:grpSp>
            <p:grpSp>
              <p:nvGrpSpPr>
                <p:cNvPr id="177" name="Group 229"/>
                <p:cNvGrpSpPr>
                  <a:grpSpLocks/>
                </p:cNvGrpSpPr>
                <p:nvPr/>
              </p:nvGrpSpPr>
              <p:grpSpPr bwMode="auto">
                <a:xfrm rot="1353540">
                  <a:off x="2682" y="1119"/>
                  <a:ext cx="743" cy="188"/>
                  <a:chOff x="1568" y="2570"/>
                  <a:chExt cx="1117" cy="281"/>
                </a:xfrm>
              </p:grpSpPr>
              <p:sp>
                <p:nvSpPr>
                  <p:cNvPr id="59" name="AutoShape 230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60" y="2279"/>
                    <a:ext cx="229" cy="814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60" name="AutoShape 231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8"/>
                    <a:ext cx="229" cy="814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61" name="AutoShape 232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9"/>
                    <a:ext cx="227" cy="814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62" name="AutoShape 233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3" y="2330"/>
                    <a:ext cx="229" cy="814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</p:grpSp>
          </p:grpSp>
          <p:grpSp>
            <p:nvGrpSpPr>
              <p:cNvPr id="189" name="Group 234"/>
              <p:cNvGrpSpPr>
                <a:grpSpLocks/>
              </p:cNvGrpSpPr>
              <p:nvPr/>
            </p:nvGrpSpPr>
            <p:grpSpPr bwMode="auto">
              <a:xfrm rot="-3733502" flipH="1" flipV="1">
                <a:off x="2365" y="1501"/>
                <a:ext cx="528" cy="126"/>
                <a:chOff x="2527" y="1055"/>
                <a:chExt cx="896" cy="244"/>
              </a:xfrm>
            </p:grpSpPr>
            <p:grpSp>
              <p:nvGrpSpPr>
                <p:cNvPr id="190" name="Group 235"/>
                <p:cNvGrpSpPr>
                  <a:grpSpLocks/>
                </p:cNvGrpSpPr>
                <p:nvPr/>
              </p:nvGrpSpPr>
              <p:grpSpPr bwMode="auto">
                <a:xfrm>
                  <a:off x="2527" y="1055"/>
                  <a:ext cx="742" cy="186"/>
                  <a:chOff x="1561" y="2569"/>
                  <a:chExt cx="1119" cy="280"/>
                </a:xfrm>
              </p:grpSpPr>
              <p:sp>
                <p:nvSpPr>
                  <p:cNvPr id="53" name="AutoShape 236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5" y="2275"/>
                    <a:ext cx="227" cy="815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54" name="AutoShape 237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1" y="2277"/>
                    <a:ext cx="227" cy="815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55" name="AutoShape 238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68" y="2298"/>
                    <a:ext cx="227" cy="815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56" name="AutoShape 239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59" y="2328"/>
                    <a:ext cx="227" cy="815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</p:grpSp>
            <p:grpSp>
              <p:nvGrpSpPr>
                <p:cNvPr id="191" name="Group 240"/>
                <p:cNvGrpSpPr>
                  <a:grpSpLocks/>
                </p:cNvGrpSpPr>
                <p:nvPr/>
              </p:nvGrpSpPr>
              <p:grpSpPr bwMode="auto">
                <a:xfrm rot="1353540">
                  <a:off x="2679" y="1112"/>
                  <a:ext cx="744" cy="187"/>
                  <a:chOff x="1562" y="2570"/>
                  <a:chExt cx="1119" cy="280"/>
                </a:xfrm>
              </p:grpSpPr>
              <p:sp>
                <p:nvSpPr>
                  <p:cNvPr id="49" name="AutoShape 241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6" y="2276"/>
                    <a:ext cx="228" cy="815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50" name="AutoShape 242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2" y="2277"/>
                    <a:ext cx="228" cy="815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51" name="AutoShape 243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0" y="2296"/>
                    <a:ext cx="228" cy="815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  <p:sp>
                <p:nvSpPr>
                  <p:cNvPr id="52" name="AutoShape 244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0" y="2328"/>
                    <a:ext cx="228" cy="815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 altLang="ru-RU">
                      <a:latin typeface="+mj-lt"/>
                    </a:endParaRPr>
                  </a:p>
                </p:txBody>
              </p:sp>
            </p:grpSp>
          </p:grpSp>
        </p:grpSp>
        <p:grpSp>
          <p:nvGrpSpPr>
            <p:cNvPr id="200" name="Group 22"/>
            <p:cNvGrpSpPr>
              <a:grpSpLocks/>
            </p:cNvGrpSpPr>
            <p:nvPr/>
          </p:nvGrpSpPr>
          <p:grpSpPr bwMode="auto">
            <a:xfrm>
              <a:off x="7398" y="5886"/>
              <a:ext cx="856" cy="871"/>
              <a:chOff x="-4" y="1522"/>
              <a:chExt cx="1119" cy="772"/>
            </a:xfrm>
          </p:grpSpPr>
          <p:sp>
            <p:nvSpPr>
              <p:cNvPr id="39" name="Freeform 23"/>
              <p:cNvSpPr>
                <a:spLocks/>
              </p:cNvSpPr>
              <p:nvPr/>
            </p:nvSpPr>
            <p:spPr bwMode="gray">
              <a:xfrm>
                <a:off x="466" y="2060"/>
                <a:ext cx="336" cy="173"/>
              </a:xfrm>
              <a:custGeom>
                <a:avLst/>
                <a:gdLst>
                  <a:gd name="T0" fmla="*/ 0 w 335"/>
                  <a:gd name="T1" fmla="*/ 166 h 173"/>
                  <a:gd name="T2" fmla="*/ 58 w 335"/>
                  <a:gd name="T3" fmla="*/ 173 h 173"/>
                  <a:gd name="T4" fmla="*/ 297 w 335"/>
                  <a:gd name="T5" fmla="*/ 32 h 173"/>
                  <a:gd name="T6" fmla="*/ 289 w 335"/>
                  <a:gd name="T7" fmla="*/ 8 h 173"/>
                  <a:gd name="T8" fmla="*/ 223 w 335"/>
                  <a:gd name="T9" fmla="*/ 26 h 173"/>
                  <a:gd name="T10" fmla="*/ 0 w 335"/>
                  <a:gd name="T11" fmla="*/ 166 h 17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35"/>
                  <a:gd name="T19" fmla="*/ 0 h 173"/>
                  <a:gd name="T20" fmla="*/ 335 w 335"/>
                  <a:gd name="T21" fmla="*/ 173 h 17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35" h="173">
                    <a:moveTo>
                      <a:pt x="0" y="166"/>
                    </a:moveTo>
                    <a:lnTo>
                      <a:pt x="58" y="173"/>
                    </a:lnTo>
                    <a:lnTo>
                      <a:pt x="297" y="32"/>
                    </a:lnTo>
                    <a:cubicBezTo>
                      <a:pt x="335" y="5"/>
                      <a:pt x="301" y="9"/>
                      <a:pt x="289" y="8"/>
                    </a:cubicBezTo>
                    <a:cubicBezTo>
                      <a:pt x="277" y="7"/>
                      <a:pt x="271" y="0"/>
                      <a:pt x="223" y="26"/>
                    </a:cubicBezTo>
                    <a:lnTo>
                      <a:pt x="0" y="16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lIns="66751" tIns="33376" rIns="66751" bIns="33376"/>
              <a:lstStyle/>
              <a:p>
                <a:pPr>
                  <a:defRPr/>
                </a:pPr>
                <a:endParaRPr lang="ru-RU">
                  <a:latin typeface="+mj-lt"/>
                </a:endParaRPr>
              </a:p>
            </p:txBody>
          </p:sp>
          <p:sp>
            <p:nvSpPr>
              <p:cNvPr id="40" name="Freeform 24"/>
              <p:cNvSpPr>
                <a:spLocks/>
              </p:cNvSpPr>
              <p:nvPr/>
            </p:nvSpPr>
            <p:spPr bwMode="gray">
              <a:xfrm>
                <a:off x="748" y="1858"/>
                <a:ext cx="367" cy="170"/>
              </a:xfrm>
              <a:custGeom>
                <a:avLst/>
                <a:gdLst>
                  <a:gd name="T0" fmla="*/ 0 w 367"/>
                  <a:gd name="T1" fmla="*/ 158 h 170"/>
                  <a:gd name="T2" fmla="*/ 80 w 367"/>
                  <a:gd name="T3" fmla="*/ 170 h 170"/>
                  <a:gd name="T4" fmla="*/ 332 w 367"/>
                  <a:gd name="T5" fmla="*/ 37 h 170"/>
                  <a:gd name="T6" fmla="*/ 292 w 367"/>
                  <a:gd name="T7" fmla="*/ 1 h 170"/>
                  <a:gd name="T8" fmla="*/ 230 w 367"/>
                  <a:gd name="T9" fmla="*/ 29 h 170"/>
                  <a:gd name="T10" fmla="*/ 0 w 367"/>
                  <a:gd name="T11" fmla="*/ 158 h 17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7"/>
                  <a:gd name="T19" fmla="*/ 0 h 170"/>
                  <a:gd name="T20" fmla="*/ 367 w 367"/>
                  <a:gd name="T21" fmla="*/ 170 h 17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7" h="170">
                    <a:moveTo>
                      <a:pt x="0" y="158"/>
                    </a:moveTo>
                    <a:lnTo>
                      <a:pt x="80" y="170"/>
                    </a:lnTo>
                    <a:lnTo>
                      <a:pt x="332" y="37"/>
                    </a:lnTo>
                    <a:cubicBezTo>
                      <a:pt x="367" y="9"/>
                      <a:pt x="309" y="2"/>
                      <a:pt x="292" y="1"/>
                    </a:cubicBezTo>
                    <a:cubicBezTo>
                      <a:pt x="280" y="0"/>
                      <a:pt x="279" y="3"/>
                      <a:pt x="230" y="29"/>
                    </a:cubicBezTo>
                    <a:lnTo>
                      <a:pt x="0" y="15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lIns="66751" tIns="33376" rIns="66751" bIns="33376"/>
              <a:lstStyle/>
              <a:p>
                <a:pPr>
                  <a:defRPr/>
                </a:pPr>
                <a:endParaRPr lang="ru-RU">
                  <a:latin typeface="+mj-lt"/>
                </a:endParaRPr>
              </a:p>
            </p:txBody>
          </p:sp>
          <p:sp>
            <p:nvSpPr>
              <p:cNvPr id="41" name="Freeform 25"/>
              <p:cNvSpPr>
                <a:spLocks/>
              </p:cNvSpPr>
              <p:nvPr/>
            </p:nvSpPr>
            <p:spPr bwMode="gray">
              <a:xfrm>
                <a:off x="184" y="2127"/>
                <a:ext cx="308" cy="144"/>
              </a:xfrm>
              <a:custGeom>
                <a:avLst/>
                <a:gdLst>
                  <a:gd name="T0" fmla="*/ 0 w 307"/>
                  <a:gd name="T1" fmla="*/ 134 h 143"/>
                  <a:gd name="T2" fmla="*/ 66 w 307"/>
                  <a:gd name="T3" fmla="*/ 143 h 143"/>
                  <a:gd name="T4" fmla="*/ 282 w 307"/>
                  <a:gd name="T5" fmla="*/ 35 h 143"/>
                  <a:gd name="T6" fmla="*/ 219 w 307"/>
                  <a:gd name="T7" fmla="*/ 17 h 143"/>
                  <a:gd name="T8" fmla="*/ 0 w 307"/>
                  <a:gd name="T9" fmla="*/ 134 h 1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07"/>
                  <a:gd name="T16" fmla="*/ 0 h 143"/>
                  <a:gd name="T17" fmla="*/ 307 w 307"/>
                  <a:gd name="T18" fmla="*/ 143 h 1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07" h="143">
                    <a:moveTo>
                      <a:pt x="0" y="134"/>
                    </a:moveTo>
                    <a:lnTo>
                      <a:pt x="66" y="143"/>
                    </a:lnTo>
                    <a:lnTo>
                      <a:pt x="282" y="35"/>
                    </a:lnTo>
                    <a:cubicBezTo>
                      <a:pt x="307" y="14"/>
                      <a:pt x="266" y="0"/>
                      <a:pt x="219" y="17"/>
                    </a:cubicBezTo>
                    <a:lnTo>
                      <a:pt x="0" y="13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lIns="66751" tIns="33376" rIns="66751" bIns="33376"/>
              <a:lstStyle/>
              <a:p>
                <a:pPr>
                  <a:defRPr/>
                </a:pPr>
                <a:endParaRPr lang="ru-RU">
                  <a:latin typeface="+mj-lt"/>
                </a:endParaRPr>
              </a:p>
            </p:txBody>
          </p:sp>
          <p:sp>
            <p:nvSpPr>
              <p:cNvPr id="42" name="Freeform 26"/>
              <p:cNvSpPr>
                <a:spLocks/>
              </p:cNvSpPr>
              <p:nvPr/>
            </p:nvSpPr>
            <p:spPr bwMode="gray">
              <a:xfrm>
                <a:off x="-4" y="1724"/>
                <a:ext cx="224" cy="570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5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 lIns="66751" tIns="33376" rIns="66751" bIns="33376">
                <a:flatTx/>
              </a:bodyPr>
              <a:lstStyle/>
              <a:p>
                <a:pPr>
                  <a:defRPr/>
                </a:pPr>
                <a:endParaRPr lang="ru-RU">
                  <a:latin typeface="+mj-lt"/>
                </a:endParaRPr>
              </a:p>
            </p:txBody>
          </p:sp>
          <p:sp>
            <p:nvSpPr>
              <p:cNvPr id="43" name="Freeform 27"/>
              <p:cNvSpPr>
                <a:spLocks/>
              </p:cNvSpPr>
              <p:nvPr/>
            </p:nvSpPr>
            <p:spPr bwMode="gray">
              <a:xfrm>
                <a:off x="278" y="1522"/>
                <a:ext cx="283" cy="717"/>
              </a:xfrm>
              <a:custGeom>
                <a:avLst/>
                <a:gdLst>
                  <a:gd name="T0" fmla="*/ 259 w 224"/>
                  <a:gd name="T1" fmla="*/ 253 h 569"/>
                  <a:gd name="T2" fmla="*/ 185 w 224"/>
                  <a:gd name="T3" fmla="*/ 125 h 569"/>
                  <a:gd name="T4" fmla="*/ 302 w 224"/>
                  <a:gd name="T5" fmla="*/ 1 h 569"/>
                  <a:gd name="T6" fmla="*/ 429 w 224"/>
                  <a:gd name="T7" fmla="*/ 130 h 569"/>
                  <a:gd name="T8" fmla="*/ 339 w 224"/>
                  <a:gd name="T9" fmla="*/ 253 h 569"/>
                  <a:gd name="T10" fmla="*/ 337 w 224"/>
                  <a:gd name="T11" fmla="*/ 311 h 569"/>
                  <a:gd name="T12" fmla="*/ 525 w 224"/>
                  <a:gd name="T13" fmla="*/ 362 h 569"/>
                  <a:gd name="T14" fmla="*/ 555 w 224"/>
                  <a:gd name="T15" fmla="*/ 511 h 569"/>
                  <a:gd name="T16" fmla="*/ 546 w 224"/>
                  <a:gd name="T17" fmla="*/ 804 h 569"/>
                  <a:gd name="T18" fmla="*/ 525 w 224"/>
                  <a:gd name="T19" fmla="*/ 915 h 569"/>
                  <a:gd name="T20" fmla="*/ 494 w 224"/>
                  <a:gd name="T21" fmla="*/ 773 h 569"/>
                  <a:gd name="T22" fmla="*/ 470 w 224"/>
                  <a:gd name="T23" fmla="*/ 507 h 569"/>
                  <a:gd name="T24" fmla="*/ 427 w 224"/>
                  <a:gd name="T25" fmla="*/ 804 h 569"/>
                  <a:gd name="T26" fmla="*/ 361 w 224"/>
                  <a:gd name="T27" fmla="*/ 1427 h 569"/>
                  <a:gd name="T28" fmla="*/ 195 w 224"/>
                  <a:gd name="T29" fmla="*/ 1417 h 569"/>
                  <a:gd name="T30" fmla="*/ 125 w 224"/>
                  <a:gd name="T31" fmla="*/ 815 h 569"/>
                  <a:gd name="T32" fmla="*/ 84 w 224"/>
                  <a:gd name="T33" fmla="*/ 522 h 569"/>
                  <a:gd name="T34" fmla="*/ 62 w 224"/>
                  <a:gd name="T35" fmla="*/ 778 h 569"/>
                  <a:gd name="T36" fmla="*/ 30 w 224"/>
                  <a:gd name="T37" fmla="*/ 915 h 569"/>
                  <a:gd name="T38" fmla="*/ 1 w 224"/>
                  <a:gd name="T39" fmla="*/ 765 h 569"/>
                  <a:gd name="T40" fmla="*/ 18 w 224"/>
                  <a:gd name="T41" fmla="*/ 462 h 569"/>
                  <a:gd name="T42" fmla="*/ 59 w 224"/>
                  <a:gd name="T43" fmla="*/ 350 h 569"/>
                  <a:gd name="T44" fmla="*/ 256 w 224"/>
                  <a:gd name="T45" fmla="*/ 311 h 569"/>
                  <a:gd name="T46" fmla="*/ 259 w 224"/>
                  <a:gd name="T47" fmla="*/ 253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5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 lIns="66751" tIns="33376" rIns="66751" bIns="33376">
                <a:flatTx/>
              </a:bodyPr>
              <a:lstStyle/>
              <a:p>
                <a:pPr>
                  <a:defRPr/>
                </a:pPr>
                <a:endParaRPr lang="ru-RU">
                  <a:latin typeface="+mj-lt"/>
                </a:endParaRPr>
              </a:p>
            </p:txBody>
          </p:sp>
          <p:sp>
            <p:nvSpPr>
              <p:cNvPr id="44" name="Freeform 28"/>
              <p:cNvSpPr>
                <a:spLocks/>
              </p:cNvSpPr>
              <p:nvPr/>
            </p:nvSpPr>
            <p:spPr bwMode="gray">
              <a:xfrm>
                <a:off x="654" y="1522"/>
                <a:ext cx="224" cy="570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5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 lIns="66751" tIns="33376" rIns="66751" bIns="33376">
                <a:flatTx/>
              </a:bodyPr>
              <a:lstStyle/>
              <a:p>
                <a:pPr>
                  <a:defRPr/>
                </a:pPr>
                <a:endParaRPr lang="ru-RU">
                  <a:latin typeface="+mj-lt"/>
                </a:endParaRPr>
              </a:p>
            </p:txBody>
          </p:sp>
        </p:grpSp>
        <p:grpSp>
          <p:nvGrpSpPr>
            <p:cNvPr id="201" name="Group 22"/>
            <p:cNvGrpSpPr>
              <a:grpSpLocks/>
            </p:cNvGrpSpPr>
            <p:nvPr/>
          </p:nvGrpSpPr>
          <p:grpSpPr bwMode="auto">
            <a:xfrm>
              <a:off x="7824" y="3078"/>
              <a:ext cx="816" cy="804"/>
              <a:chOff x="3029" y="-1481"/>
              <a:chExt cx="1062" cy="715"/>
            </a:xfrm>
          </p:grpSpPr>
          <p:sp>
            <p:nvSpPr>
              <p:cNvPr id="36" name="Freeform 26"/>
              <p:cNvSpPr>
                <a:spLocks/>
              </p:cNvSpPr>
              <p:nvPr/>
            </p:nvSpPr>
            <p:spPr bwMode="gray">
              <a:xfrm>
                <a:off x="3029" y="-1347"/>
                <a:ext cx="224" cy="569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5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 lIns="66751" tIns="33376" rIns="66751" bIns="33376">
                <a:flatTx/>
              </a:bodyPr>
              <a:lstStyle/>
              <a:p>
                <a:pPr>
                  <a:defRPr/>
                </a:pPr>
                <a:endParaRPr lang="ru-RU">
                  <a:latin typeface="+mj-lt"/>
                </a:endParaRPr>
              </a:p>
            </p:txBody>
          </p:sp>
          <p:sp>
            <p:nvSpPr>
              <p:cNvPr id="37" name="Freeform 27"/>
              <p:cNvSpPr>
                <a:spLocks/>
              </p:cNvSpPr>
              <p:nvPr/>
            </p:nvSpPr>
            <p:spPr bwMode="gray">
              <a:xfrm>
                <a:off x="3401" y="-1481"/>
                <a:ext cx="283" cy="715"/>
              </a:xfrm>
              <a:custGeom>
                <a:avLst/>
                <a:gdLst>
                  <a:gd name="T0" fmla="*/ 259 w 224"/>
                  <a:gd name="T1" fmla="*/ 253 h 569"/>
                  <a:gd name="T2" fmla="*/ 185 w 224"/>
                  <a:gd name="T3" fmla="*/ 125 h 569"/>
                  <a:gd name="T4" fmla="*/ 302 w 224"/>
                  <a:gd name="T5" fmla="*/ 1 h 569"/>
                  <a:gd name="T6" fmla="*/ 429 w 224"/>
                  <a:gd name="T7" fmla="*/ 130 h 569"/>
                  <a:gd name="T8" fmla="*/ 339 w 224"/>
                  <a:gd name="T9" fmla="*/ 253 h 569"/>
                  <a:gd name="T10" fmla="*/ 337 w 224"/>
                  <a:gd name="T11" fmla="*/ 311 h 569"/>
                  <a:gd name="T12" fmla="*/ 525 w 224"/>
                  <a:gd name="T13" fmla="*/ 362 h 569"/>
                  <a:gd name="T14" fmla="*/ 555 w 224"/>
                  <a:gd name="T15" fmla="*/ 511 h 569"/>
                  <a:gd name="T16" fmla="*/ 546 w 224"/>
                  <a:gd name="T17" fmla="*/ 804 h 569"/>
                  <a:gd name="T18" fmla="*/ 525 w 224"/>
                  <a:gd name="T19" fmla="*/ 915 h 569"/>
                  <a:gd name="T20" fmla="*/ 494 w 224"/>
                  <a:gd name="T21" fmla="*/ 773 h 569"/>
                  <a:gd name="T22" fmla="*/ 470 w 224"/>
                  <a:gd name="T23" fmla="*/ 507 h 569"/>
                  <a:gd name="T24" fmla="*/ 427 w 224"/>
                  <a:gd name="T25" fmla="*/ 804 h 569"/>
                  <a:gd name="T26" fmla="*/ 361 w 224"/>
                  <a:gd name="T27" fmla="*/ 1427 h 569"/>
                  <a:gd name="T28" fmla="*/ 195 w 224"/>
                  <a:gd name="T29" fmla="*/ 1417 h 569"/>
                  <a:gd name="T30" fmla="*/ 125 w 224"/>
                  <a:gd name="T31" fmla="*/ 815 h 569"/>
                  <a:gd name="T32" fmla="*/ 84 w 224"/>
                  <a:gd name="T33" fmla="*/ 522 h 569"/>
                  <a:gd name="T34" fmla="*/ 62 w 224"/>
                  <a:gd name="T35" fmla="*/ 778 h 569"/>
                  <a:gd name="T36" fmla="*/ 30 w 224"/>
                  <a:gd name="T37" fmla="*/ 915 h 569"/>
                  <a:gd name="T38" fmla="*/ 1 w 224"/>
                  <a:gd name="T39" fmla="*/ 765 h 569"/>
                  <a:gd name="T40" fmla="*/ 18 w 224"/>
                  <a:gd name="T41" fmla="*/ 462 h 569"/>
                  <a:gd name="T42" fmla="*/ 59 w 224"/>
                  <a:gd name="T43" fmla="*/ 350 h 569"/>
                  <a:gd name="T44" fmla="*/ 256 w 224"/>
                  <a:gd name="T45" fmla="*/ 311 h 569"/>
                  <a:gd name="T46" fmla="*/ 259 w 224"/>
                  <a:gd name="T47" fmla="*/ 253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5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 lIns="66751" tIns="33376" rIns="66751" bIns="33376">
                <a:flatTx/>
              </a:bodyPr>
              <a:lstStyle/>
              <a:p>
                <a:pPr>
                  <a:defRPr/>
                </a:pPr>
                <a:endParaRPr lang="ru-RU">
                  <a:latin typeface="+mj-lt"/>
                </a:endParaRPr>
              </a:p>
            </p:txBody>
          </p:sp>
          <p:sp>
            <p:nvSpPr>
              <p:cNvPr id="38" name="Freeform 28"/>
              <p:cNvSpPr>
                <a:spLocks/>
              </p:cNvSpPr>
              <p:nvPr/>
            </p:nvSpPr>
            <p:spPr bwMode="gray">
              <a:xfrm>
                <a:off x="3867" y="-1415"/>
                <a:ext cx="224" cy="569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5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 lIns="66751" tIns="33376" rIns="66751" bIns="33376">
                <a:flatTx/>
              </a:bodyPr>
              <a:lstStyle/>
              <a:p>
                <a:pPr>
                  <a:defRPr/>
                </a:pPr>
                <a:endParaRPr lang="ru-RU">
                  <a:latin typeface="+mj-lt"/>
                </a:endParaRPr>
              </a:p>
            </p:txBody>
          </p:sp>
        </p:grpSp>
        <p:grpSp>
          <p:nvGrpSpPr>
            <p:cNvPr id="202" name="Group 22"/>
            <p:cNvGrpSpPr>
              <a:grpSpLocks/>
            </p:cNvGrpSpPr>
            <p:nvPr/>
          </p:nvGrpSpPr>
          <p:grpSpPr bwMode="auto">
            <a:xfrm>
              <a:off x="4670" y="4065"/>
              <a:ext cx="953" cy="865"/>
              <a:chOff x="623" y="1771"/>
              <a:chExt cx="1242" cy="770"/>
            </a:xfrm>
          </p:grpSpPr>
          <p:sp>
            <p:nvSpPr>
              <p:cNvPr id="30" name="Freeform 23"/>
              <p:cNvSpPr>
                <a:spLocks/>
              </p:cNvSpPr>
              <p:nvPr/>
            </p:nvSpPr>
            <p:spPr bwMode="gray">
              <a:xfrm>
                <a:off x="809" y="2242"/>
                <a:ext cx="336" cy="172"/>
              </a:xfrm>
              <a:custGeom>
                <a:avLst/>
                <a:gdLst>
                  <a:gd name="T0" fmla="*/ 0 w 335"/>
                  <a:gd name="T1" fmla="*/ 166 h 173"/>
                  <a:gd name="T2" fmla="*/ 58 w 335"/>
                  <a:gd name="T3" fmla="*/ 173 h 173"/>
                  <a:gd name="T4" fmla="*/ 297 w 335"/>
                  <a:gd name="T5" fmla="*/ 32 h 173"/>
                  <a:gd name="T6" fmla="*/ 289 w 335"/>
                  <a:gd name="T7" fmla="*/ 8 h 173"/>
                  <a:gd name="T8" fmla="*/ 223 w 335"/>
                  <a:gd name="T9" fmla="*/ 26 h 173"/>
                  <a:gd name="T10" fmla="*/ 0 w 335"/>
                  <a:gd name="T11" fmla="*/ 166 h 17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35"/>
                  <a:gd name="T19" fmla="*/ 0 h 173"/>
                  <a:gd name="T20" fmla="*/ 335 w 335"/>
                  <a:gd name="T21" fmla="*/ 173 h 17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35" h="173">
                    <a:moveTo>
                      <a:pt x="0" y="166"/>
                    </a:moveTo>
                    <a:lnTo>
                      <a:pt x="58" y="173"/>
                    </a:lnTo>
                    <a:lnTo>
                      <a:pt x="297" y="32"/>
                    </a:lnTo>
                    <a:cubicBezTo>
                      <a:pt x="335" y="5"/>
                      <a:pt x="301" y="9"/>
                      <a:pt x="289" y="8"/>
                    </a:cubicBezTo>
                    <a:cubicBezTo>
                      <a:pt x="277" y="7"/>
                      <a:pt x="271" y="0"/>
                      <a:pt x="223" y="26"/>
                    </a:cubicBezTo>
                    <a:lnTo>
                      <a:pt x="0" y="16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lIns="66751" tIns="33376" rIns="66751" bIns="33376"/>
              <a:lstStyle/>
              <a:p>
                <a:pPr>
                  <a:defRPr/>
                </a:pPr>
                <a:endParaRPr lang="ru-RU">
                  <a:latin typeface="+mj-lt"/>
                </a:endParaRPr>
              </a:p>
            </p:txBody>
          </p:sp>
          <p:sp>
            <p:nvSpPr>
              <p:cNvPr id="31" name="Freeform 24"/>
              <p:cNvSpPr>
                <a:spLocks/>
              </p:cNvSpPr>
              <p:nvPr/>
            </p:nvSpPr>
            <p:spPr bwMode="gray">
              <a:xfrm>
                <a:off x="1277" y="2242"/>
                <a:ext cx="366" cy="170"/>
              </a:xfrm>
              <a:custGeom>
                <a:avLst/>
                <a:gdLst>
                  <a:gd name="T0" fmla="*/ 0 w 367"/>
                  <a:gd name="T1" fmla="*/ 158 h 170"/>
                  <a:gd name="T2" fmla="*/ 80 w 367"/>
                  <a:gd name="T3" fmla="*/ 170 h 170"/>
                  <a:gd name="T4" fmla="*/ 332 w 367"/>
                  <a:gd name="T5" fmla="*/ 37 h 170"/>
                  <a:gd name="T6" fmla="*/ 292 w 367"/>
                  <a:gd name="T7" fmla="*/ 1 h 170"/>
                  <a:gd name="T8" fmla="*/ 230 w 367"/>
                  <a:gd name="T9" fmla="*/ 29 h 170"/>
                  <a:gd name="T10" fmla="*/ 0 w 367"/>
                  <a:gd name="T11" fmla="*/ 158 h 17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7"/>
                  <a:gd name="T19" fmla="*/ 0 h 170"/>
                  <a:gd name="T20" fmla="*/ 367 w 367"/>
                  <a:gd name="T21" fmla="*/ 170 h 17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7" h="170">
                    <a:moveTo>
                      <a:pt x="0" y="158"/>
                    </a:moveTo>
                    <a:lnTo>
                      <a:pt x="80" y="170"/>
                    </a:lnTo>
                    <a:lnTo>
                      <a:pt x="332" y="37"/>
                    </a:lnTo>
                    <a:cubicBezTo>
                      <a:pt x="367" y="9"/>
                      <a:pt x="309" y="2"/>
                      <a:pt x="292" y="1"/>
                    </a:cubicBezTo>
                    <a:cubicBezTo>
                      <a:pt x="280" y="0"/>
                      <a:pt x="279" y="3"/>
                      <a:pt x="230" y="29"/>
                    </a:cubicBezTo>
                    <a:lnTo>
                      <a:pt x="0" y="15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lIns="66751" tIns="33376" rIns="66751" bIns="33376"/>
              <a:lstStyle/>
              <a:p>
                <a:pPr>
                  <a:defRPr/>
                </a:pPr>
                <a:endParaRPr lang="ru-RU">
                  <a:latin typeface="+mj-lt"/>
                </a:endParaRPr>
              </a:p>
            </p:txBody>
          </p:sp>
          <p:sp>
            <p:nvSpPr>
              <p:cNvPr id="32" name="Freeform 25"/>
              <p:cNvSpPr>
                <a:spLocks/>
              </p:cNvSpPr>
              <p:nvPr/>
            </p:nvSpPr>
            <p:spPr bwMode="gray">
              <a:xfrm>
                <a:off x="1558" y="2376"/>
                <a:ext cx="307" cy="142"/>
              </a:xfrm>
              <a:custGeom>
                <a:avLst/>
                <a:gdLst>
                  <a:gd name="T0" fmla="*/ 0 w 307"/>
                  <a:gd name="T1" fmla="*/ 134 h 143"/>
                  <a:gd name="T2" fmla="*/ 66 w 307"/>
                  <a:gd name="T3" fmla="*/ 143 h 143"/>
                  <a:gd name="T4" fmla="*/ 282 w 307"/>
                  <a:gd name="T5" fmla="*/ 35 h 143"/>
                  <a:gd name="T6" fmla="*/ 219 w 307"/>
                  <a:gd name="T7" fmla="*/ 17 h 143"/>
                  <a:gd name="T8" fmla="*/ 0 w 307"/>
                  <a:gd name="T9" fmla="*/ 134 h 1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07"/>
                  <a:gd name="T16" fmla="*/ 0 h 143"/>
                  <a:gd name="T17" fmla="*/ 307 w 307"/>
                  <a:gd name="T18" fmla="*/ 143 h 1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07" h="143">
                    <a:moveTo>
                      <a:pt x="0" y="134"/>
                    </a:moveTo>
                    <a:lnTo>
                      <a:pt x="66" y="143"/>
                    </a:lnTo>
                    <a:lnTo>
                      <a:pt x="282" y="35"/>
                    </a:lnTo>
                    <a:cubicBezTo>
                      <a:pt x="307" y="14"/>
                      <a:pt x="266" y="0"/>
                      <a:pt x="219" y="17"/>
                    </a:cubicBezTo>
                    <a:lnTo>
                      <a:pt x="0" y="13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lIns="66751" tIns="33376" rIns="66751" bIns="33376"/>
              <a:lstStyle/>
              <a:p>
                <a:pPr>
                  <a:defRPr/>
                </a:pPr>
                <a:endParaRPr lang="ru-RU">
                  <a:latin typeface="+mj-lt"/>
                </a:endParaRPr>
              </a:p>
            </p:txBody>
          </p:sp>
          <p:sp>
            <p:nvSpPr>
              <p:cNvPr id="33" name="Freeform 26"/>
              <p:cNvSpPr>
                <a:spLocks/>
              </p:cNvSpPr>
              <p:nvPr/>
            </p:nvSpPr>
            <p:spPr bwMode="gray">
              <a:xfrm>
                <a:off x="623" y="1906"/>
                <a:ext cx="223" cy="569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5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 lIns="66751" tIns="33376" rIns="66751" bIns="33376">
                <a:flatTx/>
              </a:bodyPr>
              <a:lstStyle/>
              <a:p>
                <a:pPr>
                  <a:defRPr/>
                </a:pPr>
                <a:endParaRPr lang="ru-RU">
                  <a:latin typeface="+mj-lt"/>
                </a:endParaRPr>
              </a:p>
            </p:txBody>
          </p:sp>
          <p:sp>
            <p:nvSpPr>
              <p:cNvPr id="34" name="Freeform 27"/>
              <p:cNvSpPr>
                <a:spLocks/>
              </p:cNvSpPr>
              <p:nvPr/>
            </p:nvSpPr>
            <p:spPr bwMode="gray">
              <a:xfrm>
                <a:off x="1091" y="1771"/>
                <a:ext cx="282" cy="716"/>
              </a:xfrm>
              <a:custGeom>
                <a:avLst/>
                <a:gdLst>
                  <a:gd name="T0" fmla="*/ 259 w 224"/>
                  <a:gd name="T1" fmla="*/ 253 h 569"/>
                  <a:gd name="T2" fmla="*/ 185 w 224"/>
                  <a:gd name="T3" fmla="*/ 125 h 569"/>
                  <a:gd name="T4" fmla="*/ 302 w 224"/>
                  <a:gd name="T5" fmla="*/ 1 h 569"/>
                  <a:gd name="T6" fmla="*/ 429 w 224"/>
                  <a:gd name="T7" fmla="*/ 130 h 569"/>
                  <a:gd name="T8" fmla="*/ 339 w 224"/>
                  <a:gd name="T9" fmla="*/ 253 h 569"/>
                  <a:gd name="T10" fmla="*/ 337 w 224"/>
                  <a:gd name="T11" fmla="*/ 311 h 569"/>
                  <a:gd name="T12" fmla="*/ 525 w 224"/>
                  <a:gd name="T13" fmla="*/ 362 h 569"/>
                  <a:gd name="T14" fmla="*/ 555 w 224"/>
                  <a:gd name="T15" fmla="*/ 511 h 569"/>
                  <a:gd name="T16" fmla="*/ 546 w 224"/>
                  <a:gd name="T17" fmla="*/ 804 h 569"/>
                  <a:gd name="T18" fmla="*/ 525 w 224"/>
                  <a:gd name="T19" fmla="*/ 915 h 569"/>
                  <a:gd name="T20" fmla="*/ 494 w 224"/>
                  <a:gd name="T21" fmla="*/ 773 h 569"/>
                  <a:gd name="T22" fmla="*/ 470 w 224"/>
                  <a:gd name="T23" fmla="*/ 507 h 569"/>
                  <a:gd name="T24" fmla="*/ 427 w 224"/>
                  <a:gd name="T25" fmla="*/ 804 h 569"/>
                  <a:gd name="T26" fmla="*/ 361 w 224"/>
                  <a:gd name="T27" fmla="*/ 1427 h 569"/>
                  <a:gd name="T28" fmla="*/ 195 w 224"/>
                  <a:gd name="T29" fmla="*/ 1417 h 569"/>
                  <a:gd name="T30" fmla="*/ 125 w 224"/>
                  <a:gd name="T31" fmla="*/ 815 h 569"/>
                  <a:gd name="T32" fmla="*/ 84 w 224"/>
                  <a:gd name="T33" fmla="*/ 522 h 569"/>
                  <a:gd name="T34" fmla="*/ 62 w 224"/>
                  <a:gd name="T35" fmla="*/ 778 h 569"/>
                  <a:gd name="T36" fmla="*/ 30 w 224"/>
                  <a:gd name="T37" fmla="*/ 915 h 569"/>
                  <a:gd name="T38" fmla="*/ 1 w 224"/>
                  <a:gd name="T39" fmla="*/ 765 h 569"/>
                  <a:gd name="T40" fmla="*/ 18 w 224"/>
                  <a:gd name="T41" fmla="*/ 462 h 569"/>
                  <a:gd name="T42" fmla="*/ 59 w 224"/>
                  <a:gd name="T43" fmla="*/ 350 h 569"/>
                  <a:gd name="T44" fmla="*/ 256 w 224"/>
                  <a:gd name="T45" fmla="*/ 311 h 569"/>
                  <a:gd name="T46" fmla="*/ 259 w 224"/>
                  <a:gd name="T47" fmla="*/ 253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5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 lIns="66751" tIns="33376" rIns="66751" bIns="33376">
                <a:flatTx/>
              </a:bodyPr>
              <a:lstStyle/>
              <a:p>
                <a:pPr>
                  <a:defRPr/>
                </a:pPr>
                <a:endParaRPr lang="ru-RU">
                  <a:latin typeface="+mj-lt"/>
                </a:endParaRPr>
              </a:p>
            </p:txBody>
          </p:sp>
          <p:sp>
            <p:nvSpPr>
              <p:cNvPr id="35" name="Freeform 28"/>
              <p:cNvSpPr>
                <a:spLocks/>
              </p:cNvSpPr>
              <p:nvPr/>
            </p:nvSpPr>
            <p:spPr bwMode="gray">
              <a:xfrm>
                <a:off x="1466" y="1972"/>
                <a:ext cx="223" cy="569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5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 lIns="66751" tIns="33376" rIns="66751" bIns="33376">
                <a:flatTx/>
              </a:bodyPr>
              <a:lstStyle/>
              <a:p>
                <a:pPr>
                  <a:defRPr/>
                </a:pPr>
                <a:endParaRPr lang="ru-RU">
                  <a:latin typeface="+mj-lt"/>
                </a:endParaRPr>
              </a:p>
            </p:txBody>
          </p:sp>
        </p:grpSp>
      </p:grpSp>
      <p:sp>
        <p:nvSpPr>
          <p:cNvPr id="221" name="AutoShape 176"/>
          <p:cNvSpPr>
            <a:spLocks/>
          </p:cNvSpPr>
          <p:nvPr/>
        </p:nvSpPr>
        <p:spPr bwMode="auto">
          <a:xfrm rot="345009">
            <a:off x="7024702" y="3143248"/>
            <a:ext cx="1580988" cy="1113286"/>
          </a:xfrm>
          <a:prstGeom prst="accentCallout2">
            <a:avLst>
              <a:gd name="adj1" fmla="val 12132"/>
              <a:gd name="adj2" fmla="val -20616"/>
              <a:gd name="adj3" fmla="val 95266"/>
              <a:gd name="adj4" fmla="val -31789"/>
              <a:gd name="adj5" fmla="val 66910"/>
              <a:gd name="adj6" fmla="val -52957"/>
            </a:avLst>
          </a:prstGeom>
          <a:noFill/>
          <a:ln w="38100">
            <a:solidFill>
              <a:srgbClr val="FF9900"/>
            </a:solidFill>
            <a:miter lim="800000"/>
            <a:headEnd/>
            <a:tailEnd type="diamond" w="med" len="med"/>
          </a:ln>
          <a:effectLst/>
        </p:spPr>
        <p:txBody>
          <a:bodyPr lIns="66751" tIns="33376" rIns="66751" bIns="33376" anchor="ctr"/>
          <a:lstStyle/>
          <a:p>
            <a:pPr>
              <a:defRPr/>
            </a:pPr>
            <a:endParaRPr lang="ru-RU" altLang="ru-RU" sz="1600" dirty="0">
              <a:latin typeface="+mj-lt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Documents and Settings\user\Рабочий стол\Новая папка\P1050708.JPG"/>
          <p:cNvPicPr>
            <a:picLocks noChangeAspect="1" noChangeArrowheads="1"/>
          </p:cNvPicPr>
          <p:nvPr/>
        </p:nvPicPr>
        <p:blipFill>
          <a:blip r:embed="rId2" cstate="print"/>
          <a:srcRect l="9301"/>
          <a:stretch>
            <a:fillRect/>
          </a:stretch>
        </p:blipFill>
        <p:spPr bwMode="auto">
          <a:xfrm>
            <a:off x="3309926" y="4071942"/>
            <a:ext cx="2818717" cy="207171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50" y="357166"/>
            <a:ext cx="9848850" cy="360363"/>
          </a:xfrm>
        </p:spPr>
        <p:txBody>
          <a:bodyPr/>
          <a:lstStyle/>
          <a:p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социальный проект «Территория самостоятельности» </a:t>
            </a:r>
            <a:r>
              <a:rPr lang="ru-RU" b="1" dirty="0" smtClean="0">
                <a:solidFill>
                  <a:srgbClr val="0000FF"/>
                </a:solidFill>
              </a:rPr>
              <a:t/>
            </a:r>
            <a:br>
              <a:rPr lang="ru-RU" b="1" dirty="0" smtClean="0">
                <a:solidFill>
                  <a:srgbClr val="0000FF"/>
                </a:solidFill>
              </a:rPr>
            </a:br>
            <a:endParaRPr lang="ru-RU" dirty="0"/>
          </a:p>
        </p:txBody>
      </p:sp>
      <p:pic>
        <p:nvPicPr>
          <p:cNvPr id="4" name="Рисунок 3" descr="C:\Users\user\Documents\Храмова Степанова\DSCF068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654" y="857232"/>
            <a:ext cx="2166942" cy="2857528"/>
          </a:xfrm>
          <a:prstGeom prst="rect">
            <a:avLst/>
          </a:prstGeom>
          <a:noFill/>
          <a:ln w="38100">
            <a:solidFill>
              <a:srgbClr val="FF3300"/>
            </a:solidFill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 rot="729106">
            <a:off x="2196357" y="1417624"/>
            <a:ext cx="3429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 smtClean="0"/>
              <a:t>Очень удобная сушилка для вещей: вместительная и компактная</a:t>
            </a:r>
            <a:endParaRPr lang="ru-RU" sz="2000" dirty="0"/>
          </a:p>
        </p:txBody>
      </p:sp>
      <p:pic>
        <p:nvPicPr>
          <p:cNvPr id="6" name="Рисунок 5" descr="C:\Users\user\Desktop\Храмова Степанова\DSCF067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6654" y="4429132"/>
            <a:ext cx="2928958" cy="2143140"/>
          </a:xfrm>
          <a:prstGeom prst="rect">
            <a:avLst/>
          </a:prstGeom>
          <a:noFill/>
          <a:ln w="38100">
            <a:solidFill>
              <a:srgbClr val="FF3300"/>
            </a:solidFill>
            <a:miter lim="800000"/>
            <a:headEnd/>
            <a:tailEnd/>
          </a:ln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0" y="3714753"/>
            <a:ext cx="3309926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Последняя ночь в учебной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квартире. Жаль!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8" name="Picture 2" descr="C:\Documents and Settings\user\Рабочий стол\Новая папка\P10507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38818" y="1428736"/>
            <a:ext cx="3536434" cy="2357462"/>
          </a:xfrm>
          <a:prstGeom prst="rect">
            <a:avLst/>
          </a:prstGeom>
          <a:noFill/>
        </p:spPr>
      </p:pic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6051343" y="714356"/>
            <a:ext cx="3854657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Мультиварочка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дорогая, не подведи!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" name="Picture 3" descr="C:\Documents and Settings\user\Рабочий стол\Новая папка\20140506_16411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497036" y="4385426"/>
            <a:ext cx="2508157" cy="18811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Прямоугольник 10"/>
          <p:cNvSpPr/>
          <p:nvPr/>
        </p:nvSpPr>
        <p:spPr>
          <a:xfrm>
            <a:off x="6096008" y="4000504"/>
            <a:ext cx="1762120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latin typeface="Arial" pitchFamily="34" charset="0"/>
              </a:rPr>
              <a:t>Пирогов мы напечем, напечем, напечем, всех друзей мы позовем, позовем, позовем!</a:t>
            </a:r>
          </a:p>
          <a:p>
            <a:pPr lvl="0" eaLnBrk="0" hangingPunct="0"/>
            <a:endParaRPr lang="ru-RU" sz="1400" dirty="0" smtClean="0">
              <a:latin typeface="Arial" pitchFamily="34" charset="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786473" y="0"/>
            <a:ext cx="1119527" cy="428603"/>
          </a:xfrm>
          <a:prstGeom prst="rect">
            <a:avLst/>
          </a:prstGeom>
          <a:ln>
            <a:solidFill>
              <a:srgbClr val="00B0F0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73581" y="-351420"/>
            <a:ext cx="10179581" cy="7398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9530" y="0"/>
            <a:ext cx="8915400" cy="743330"/>
          </a:xfrm>
        </p:spPr>
        <p:txBody>
          <a:bodyPr>
            <a:normAutofit/>
          </a:bodyPr>
          <a:lstStyle/>
          <a:p>
            <a:pPr algn="l"/>
            <a:r>
              <a:rPr lang="ru-RU" sz="4000" dirty="0" smtClean="0">
                <a:solidFill>
                  <a:srgbClr val="C00000"/>
                </a:solidFill>
                <a:latin typeface="Comic Sans MS" pitchFamily="66" charset="0"/>
              </a:rPr>
              <a:t>Первые хозяйки</a:t>
            </a:r>
            <a:endParaRPr lang="ru-RU" sz="4000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5" name="Рисунок 4" descr="C:\Users\user\Documents\учебная квартира\Мартынова и Имамутдинова\DSCF901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8092" y="642918"/>
            <a:ext cx="2293953" cy="301733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6" name="Рисунок 5" descr="C:\Users\user\Documents\учебная квартира 1\Мартынова и Имамутдинова\DSCF901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488" y="642918"/>
            <a:ext cx="2333641" cy="302576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7" name="Содержимое 2"/>
          <p:cNvSpPr txBox="1">
            <a:spLocks/>
          </p:cNvSpPr>
          <p:nvPr/>
        </p:nvSpPr>
        <p:spPr>
          <a:xfrm>
            <a:off x="6096008" y="714356"/>
            <a:ext cx="2928958" cy="150019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lvl="0" indent="-342900" algn="r">
              <a:spcBef>
                <a:spcPct val="20000"/>
              </a:spcBef>
            </a:pPr>
            <a:r>
              <a:rPr lang="ru-RU" sz="2200" b="1" dirty="0" smtClean="0"/>
              <a:t>Обживаем территорию. Ура!!! Да здравствует самостоятельность!</a:t>
            </a:r>
            <a:br>
              <a:rPr lang="ru-RU" sz="2200" b="1" dirty="0" smtClean="0"/>
            </a:br>
            <a:endParaRPr kumimoji="0" lang="ru-RU" sz="2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Рисунок 7" descr="C:\Users\user\Documents\учебная квартира\Мартынова и Имамутдинова\DSCF901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81826" y="1714488"/>
            <a:ext cx="2682894" cy="2030659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3667116" y="4143380"/>
            <a:ext cx="26193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Осваиваем современную технику. Интересно!</a:t>
            </a:r>
            <a:endParaRPr lang="ru-RU" dirty="0" smtClean="0"/>
          </a:p>
        </p:txBody>
      </p:sp>
      <p:pic>
        <p:nvPicPr>
          <p:cNvPr id="12" name="Рисунок 11" descr="C:\Users\user\Documents\учебная квартира\Мартынова и Имамутдинова\DSCF9030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857628"/>
            <a:ext cx="3357586" cy="2357454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0" name="Picture 11" descr="C:\Documents and Settings\user\Рабочий стол\эскизы\balloonp06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5263624">
            <a:off x="-477750" y="5415967"/>
            <a:ext cx="1775717" cy="1789689"/>
          </a:xfrm>
          <a:prstGeom prst="rect">
            <a:avLst/>
          </a:prstGeom>
          <a:noFill/>
        </p:spPr>
      </p:pic>
      <p:sp>
        <p:nvSpPr>
          <p:cNvPr id="13" name="Заголовок 1"/>
          <p:cNvSpPr txBox="1">
            <a:spLocks/>
          </p:cNvSpPr>
          <p:nvPr/>
        </p:nvSpPr>
        <p:spPr bwMode="auto">
          <a:xfrm rot="20762332">
            <a:off x="4812580" y="5364095"/>
            <a:ext cx="2607364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Franklin Gothic Medium Cond" pitchFamily="34" charset="0"/>
                <a:ea typeface="+mj-ea"/>
                <a:cs typeface="+mj-cs"/>
              </a:rPr>
              <a:t>Наш первый кулинарный опыт.  Все получилось!  </a:t>
            </a:r>
            <a:b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Franklin Gothic Medium Cond" pitchFamily="34" charset="0"/>
                <a:ea typeface="+mj-ea"/>
                <a:cs typeface="+mj-cs"/>
              </a:rPr>
            </a:b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Franklin Gothic Medium Cond" pitchFamily="34" charset="0"/>
                <a:ea typeface="+mj-ea"/>
                <a:cs typeface="+mj-cs"/>
              </a:rPr>
              <a:t>                Здорово!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Franklin Gothic Medium Cond" pitchFamily="34" charset="0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Franklin Gothic Medium Cond" pitchFamily="34" charset="0"/>
                <a:ea typeface="+mj-ea"/>
                <a:cs typeface="+mj-cs"/>
              </a:rPr>
            </a:b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Franklin Gothic Medium Cond" pitchFamily="34" charset="0"/>
              <a:ea typeface="+mj-ea"/>
              <a:cs typeface="+mj-cs"/>
            </a:endParaRPr>
          </a:p>
        </p:txBody>
      </p:sp>
      <p:pic>
        <p:nvPicPr>
          <p:cNvPr id="14" name="Рисунок 13" descr="C:\Users\user\Documents\учебная квартира 1\Мартынова и Имамутдинова\DSCF9116.JPG"/>
          <p:cNvPicPr/>
          <p:nvPr/>
        </p:nvPicPr>
        <p:blipFill>
          <a:blip r:embed="rId8" cstate="print"/>
          <a:srcRect t="6349"/>
          <a:stretch>
            <a:fillRect/>
          </a:stretch>
        </p:blipFill>
        <p:spPr bwMode="auto">
          <a:xfrm>
            <a:off x="7524768" y="4000504"/>
            <a:ext cx="2071702" cy="2857496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user\Documents\учебная квартира 1\Данилов Кураков\DSCF035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30" y="928671"/>
            <a:ext cx="2809883" cy="2500330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 rot="835392">
            <a:off x="3173410" y="1473479"/>
            <a:ext cx="226597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Интересно, ведра картошки хватит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на двоих?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7" name="Рисунок 6" descr="C:\Users\user\Documents\учебная квартира 1\Данилов Кураков\DSCF040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9530" y="3857628"/>
            <a:ext cx="3105326" cy="2500330"/>
          </a:xfrm>
          <a:prstGeom prst="rect">
            <a:avLst/>
          </a:prstGeom>
          <a:noFill/>
          <a:ln w="38100">
            <a:solidFill>
              <a:srgbClr val="FF33CC"/>
            </a:solidFill>
            <a:miter lim="800000"/>
            <a:headEnd/>
            <a:tailEnd/>
          </a:ln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095612" y="3786190"/>
            <a:ext cx="2211511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Научился подключать машинку – автомат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5167314" y="714356"/>
            <a:ext cx="492919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Сегодня моя очередь готовить обед. Сварил соленый кисель! Насмешил всех друзей! Надо быть внимательнее!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" name="Рисунок 9" descr="C:\Users\user\Documents\учебная квартира 1\Сюрин Малыгин\DSCF959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95942" y="1785926"/>
            <a:ext cx="2928958" cy="250033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1" name="Рисунок 10" descr="C:\Users\user\Documents\учебная квартира 1\Сюрин Малыгин\DSCF960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39082" y="4071942"/>
            <a:ext cx="1928826" cy="2571744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2" name="Рисунок 11" descr="C:\Users\user\Documents\учебная квартира 1\Сюрин Малыгин\DSCF9577.JPG"/>
          <p:cNvPicPr/>
          <p:nvPr/>
        </p:nvPicPr>
        <p:blipFill>
          <a:blip r:embed="rId6" cstate="print"/>
          <a:srcRect r="13343" b="9842"/>
          <a:stretch>
            <a:fillRect/>
          </a:stretch>
        </p:blipFill>
        <p:spPr bwMode="auto">
          <a:xfrm>
            <a:off x="5095876" y="4143380"/>
            <a:ext cx="2000264" cy="250033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0" y="0"/>
            <a:ext cx="93583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социальный проект «Территория самостоятельности» </a:t>
            </a:r>
            <a:endParaRPr lang="ru-RU" sz="28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50" y="188640"/>
            <a:ext cx="9848850" cy="360363"/>
          </a:xfrm>
        </p:spPr>
        <p:txBody>
          <a:bodyPr/>
          <a:lstStyle/>
          <a:p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организация и проведение профессиональных проб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66563" name="Picture 3" descr="C:\Documents and Settings\user\Рабочий стол\Фото к презинтации\IMG_0052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472" y="908720"/>
            <a:ext cx="4269378" cy="4269378"/>
          </a:xfrm>
          <a:prstGeom prst="rect">
            <a:avLst/>
          </a:prstGeom>
          <a:noFill/>
        </p:spPr>
      </p:pic>
      <p:pic>
        <p:nvPicPr>
          <p:cNvPr id="66564" name="Picture 4" descr="C:\Documents and Settings\user\Рабочий стол\Фото к презинтации\Lenovo_A1000_IMG_20170209_1426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5248" y="764704"/>
            <a:ext cx="2561364" cy="4277741"/>
          </a:xfrm>
          <a:prstGeom prst="rect">
            <a:avLst/>
          </a:prstGeom>
          <a:noFill/>
        </p:spPr>
      </p:pic>
      <p:pic>
        <p:nvPicPr>
          <p:cNvPr id="66565" name="Picture 5" descr="C:\Documents and Settings\user\Рабочий стол\Фото к презинтации\Lenovo_A1000_IMG_20161101_0907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20952" y="2348880"/>
            <a:ext cx="2541545" cy="424464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00472" y="571480"/>
            <a:ext cx="9705528" cy="1008112"/>
          </a:xfrm>
        </p:spPr>
        <p:txBody>
          <a:bodyPr/>
          <a:lstStyle/>
          <a:p>
            <a:pPr lvl="0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Задачи: </a:t>
            </a:r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sz="2400" dirty="0"/>
          </a:p>
        </p:txBody>
      </p:sp>
      <p:sp>
        <p:nvSpPr>
          <p:cNvPr id="134145" name="Rectangle 1"/>
          <p:cNvSpPr>
            <a:spLocks noChangeArrowheads="1"/>
          </p:cNvSpPr>
          <p:nvPr/>
        </p:nvSpPr>
        <p:spPr bwMode="auto">
          <a:xfrm>
            <a:off x="200472" y="1196752"/>
            <a:ext cx="4968552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Обучающие: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обучить технологии приготовления различных блюд в повседневной жизни;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формировать навыки работы с инструментами и приборами при обработке различных продуктов;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приобщить к разнообразным видам хозяйственно-бытовой деятельности;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ознакомить с санитарно-гигиеническими правилами и нормами, техникой безопасности при приготовлении пищи;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обогатить словарный запас детей, на основе взаимного обучения, использования соответствующей терминологии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4146" name="Rectangle 2"/>
          <p:cNvSpPr>
            <a:spLocks noChangeArrowheads="1"/>
          </p:cNvSpPr>
          <p:nvPr/>
        </p:nvSpPr>
        <p:spPr bwMode="auto">
          <a:xfrm>
            <a:off x="5601072" y="1412776"/>
            <a:ext cx="399539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Коррекционно-развивающие: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развивать творческую активность через индивидуальное раскрытие кулинарных способностей каждого ребенка;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развивать эстетическое восприятие и творческое воображение;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побудить интерес к приготовлению пищи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4147" name="Rectangle 3"/>
          <p:cNvSpPr>
            <a:spLocks noChangeArrowheads="1"/>
          </p:cNvSpPr>
          <p:nvPr/>
        </p:nvSpPr>
        <p:spPr bwMode="auto">
          <a:xfrm>
            <a:off x="1352600" y="4540478"/>
            <a:ext cx="732926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Воспитательные: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воспитывать трудолюбие, аккуратность;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прививать навыки работы в группе, формировать культуру общения, толерантность;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формировать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позитивную установку на </a:t>
            </a:r>
            <a:r>
              <a:rPr kumimoji="0" lang="ru-RU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семейную жизнь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214291"/>
            <a:ext cx="9906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социальный проект «Территория самостоятельности» </a:t>
            </a:r>
            <a:endParaRPr lang="ru-RU" sz="28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0"/>
            <a:ext cx="9906000" cy="360363"/>
          </a:xfrm>
        </p:spPr>
        <p:txBody>
          <a:bodyPr/>
          <a:lstStyle/>
          <a:p>
            <a:r>
              <a:rPr lang="ru-RU" b="1" dirty="0" smtClean="0"/>
              <a:t>Социальное  сопровождение: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8613" y="642918"/>
            <a:ext cx="9577387" cy="5432426"/>
          </a:xfrm>
        </p:spPr>
        <p:txBody>
          <a:bodyPr/>
          <a:lstStyle/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дополнительных 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общеразвивающих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программ: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1-4 класс: 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«Путешествие в мир профессии», 1-4 класс (1 раз в неделю  1 класс - 30 минут, 2-4 класс – 1 час); 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5-9 класс: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«Твоя профессиональная карьера», 8-9 класс (2 раза в  неделю по 1 часу);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социального проекта «Территория самостоятельности», 9 класс;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временное трудоустройство воспитанников 9 класса;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информационные часы «Ты сможешь все преодолеть», 9 класс (10 занятий  1 раз в неделю по 1 часу);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организация и проведение профессиональных проб;</a:t>
            </a:r>
          </a:p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просвещение воспитанников в вопросах законодательства;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Студенты СПО: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взаимодействие с учреждениями СПО;</a:t>
            </a:r>
          </a:p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сопровождение воспитанников-выпускников «группы риска»;</a:t>
            </a:r>
          </a:p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сопровождение молодых родителей;</a:t>
            </a:r>
          </a:p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изучение: профессионального самоопределения, профессиональных намерений, жизнеустройства детей.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50" y="428604"/>
            <a:ext cx="9848850" cy="360363"/>
          </a:xfrm>
        </p:spPr>
        <p:txBody>
          <a:bodyPr/>
          <a:lstStyle/>
          <a:p>
            <a:r>
              <a:rPr lang="ru-RU" b="1" dirty="0" smtClean="0"/>
              <a:t>Психологическое сопровождение: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реализация дополнительных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общеразвивающих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программ: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1-4 класс: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- «Курс успешного ученика» (1 раз в неделю по 1 часу);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- «Умное поколение» (1 раз в неделю по 1 часу);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- «День за днем в стране Фантазии» (10 занятий  1 раз в неделю по 1 часу);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5-9 класс: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- «Самосовершенствование личности», 5-9 класс (1 раз в неделю по 1 часу);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-«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Сказкотерапия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», 8-9 класс (8 занятий 1 раз в неделю по 1 часу);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Студенты СПО: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проведение тренинга «Подготовка к трудоустройству» (10 занятий 1 раз в неделю по 2 часа)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изучение: уровня развития психических процессов, сформированности культуры межличностных и социальных отношений.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 descr="Рисунок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30" y="284122"/>
            <a:ext cx="9001188" cy="6573878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738554" y="1714488"/>
            <a:ext cx="2643206" cy="135732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Алгоритм социального (постинтернатного) сопровождения воспитанников-выпускников 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50" y="357166"/>
            <a:ext cx="9848850" cy="360363"/>
          </a:xfrm>
        </p:spPr>
        <p:txBody>
          <a:bodyPr/>
          <a:lstStyle/>
          <a:p>
            <a:r>
              <a:rPr lang="ru-RU" b="1" dirty="0" smtClean="0"/>
              <a:t>Педагогическое сопровождение: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дополнительных 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общеразвивающих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программ: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1-4 класс: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- «Мой мир и я» (10 занятий 1 раз в неделю по 1 часу);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- «Мой проект», 1-4 класс (1 раз в неделю по 1 часу);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- «Казачьему роду нет переводу!» (1 раз в неделю по 1 часу).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5-9 класс: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- «Когда мы станем взрослыми»  (10 занятий 1 раз в неделю по 1 часу);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-  «Казачьему роду нет переводу!» (1 раз в неделю по 1 часу);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-  «ЖАР-ПТИЦА» (1 раз в неделю по 1 часу);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- «Дорога безопасности» (1 раз в неделю по 1 часу);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-  «Дорогой мастерства», 8-9 класс;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творческого проекта «Дорогой творчества, дорогой мастерства»;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ведение  портфолио воспитанников; 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проекта «Рецепт добра»; 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участие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Студентов СПО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 волонтерской деятельности; в заседании круглого стола «Формула успеха»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изучение: уровня воспитанности, сформированности социально-бытовых умений и навыков</a:t>
            </a:r>
          </a:p>
          <a:p>
            <a:pPr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50" y="142852"/>
            <a:ext cx="9848850" cy="360363"/>
          </a:xfrm>
        </p:spPr>
        <p:txBody>
          <a:bodyPr/>
          <a:lstStyle/>
          <a:p>
            <a:r>
              <a:rPr lang="ru-RU" b="1" dirty="0" smtClean="0">
                <a:solidFill>
                  <a:srgbClr val="6600CC"/>
                </a:solidFill>
              </a:rPr>
              <a:t>Сопровождение молодых родителей</a:t>
            </a:r>
            <a:endParaRPr lang="ru-RU" dirty="0">
              <a:solidFill>
                <a:srgbClr val="6600CC"/>
              </a:solidFill>
            </a:endParaRPr>
          </a:p>
        </p:txBody>
      </p:sp>
      <p:pic>
        <p:nvPicPr>
          <p:cNvPr id="133122" name="Picture 2" descr="C:\Documents and Settings\user\Рабочий стол\2015-2016\фото 2015\IMG_20150331_165216.jpg"/>
          <p:cNvPicPr>
            <a:picLocks noChangeAspect="1" noChangeArrowheads="1"/>
          </p:cNvPicPr>
          <p:nvPr/>
        </p:nvPicPr>
        <p:blipFill>
          <a:blip r:embed="rId2" cstate="print"/>
          <a:srcRect b="8163"/>
          <a:stretch>
            <a:fillRect/>
          </a:stretch>
        </p:blipFill>
        <p:spPr bwMode="auto">
          <a:xfrm>
            <a:off x="7381892" y="857232"/>
            <a:ext cx="2111886" cy="3447977"/>
          </a:xfrm>
          <a:prstGeom prst="rect">
            <a:avLst/>
          </a:prstGeom>
          <a:noFill/>
        </p:spPr>
      </p:pic>
      <p:pic>
        <p:nvPicPr>
          <p:cNvPr id="133123" name="Picture 3" descr="C:\Documents and Settings\user\Рабочий стол\2015-2016\фото 2015\IMG_20150331_160704.jpg"/>
          <p:cNvPicPr>
            <a:picLocks noChangeAspect="1" noChangeArrowheads="1"/>
          </p:cNvPicPr>
          <p:nvPr/>
        </p:nvPicPr>
        <p:blipFill>
          <a:blip r:embed="rId3" cstate="print"/>
          <a:srcRect l="24718" r="5030"/>
          <a:stretch>
            <a:fillRect/>
          </a:stretch>
        </p:blipFill>
        <p:spPr bwMode="auto">
          <a:xfrm>
            <a:off x="166654" y="928670"/>
            <a:ext cx="3429024" cy="2745600"/>
          </a:xfrm>
          <a:prstGeom prst="rect">
            <a:avLst/>
          </a:prstGeom>
          <a:noFill/>
        </p:spPr>
      </p:pic>
      <p:pic>
        <p:nvPicPr>
          <p:cNvPr id="133125" name="Picture 5" descr="IMG_4217"/>
          <p:cNvPicPr>
            <a:picLocks noChangeAspect="1" noChangeArrowheads="1"/>
          </p:cNvPicPr>
          <p:nvPr/>
        </p:nvPicPr>
        <p:blipFill>
          <a:blip r:embed="rId4" cstate="print"/>
          <a:srcRect r="12381"/>
          <a:stretch>
            <a:fillRect/>
          </a:stretch>
        </p:blipFill>
        <p:spPr bwMode="auto">
          <a:xfrm>
            <a:off x="238092" y="4071942"/>
            <a:ext cx="3286148" cy="2500331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33126" name="Picture 6" descr="IMG_4267"/>
          <p:cNvPicPr>
            <a:picLocks noChangeAspect="1" noChangeArrowheads="1"/>
          </p:cNvPicPr>
          <p:nvPr/>
        </p:nvPicPr>
        <p:blipFill>
          <a:blip r:embed="rId5" cstate="print"/>
          <a:srcRect l="21154" t="10577" r="11538"/>
          <a:stretch>
            <a:fillRect/>
          </a:stretch>
        </p:blipFill>
        <p:spPr bwMode="auto">
          <a:xfrm>
            <a:off x="7167578" y="4357694"/>
            <a:ext cx="2500330" cy="2214577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 rot="20169007">
            <a:off x="3503846" y="1542556"/>
            <a:ext cx="412538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Comic Sans MS" pitchFamily="66" charset="0"/>
              </a:rPr>
              <a:t>встречи-консультации с молодыми родителями </a:t>
            </a:r>
          </a:p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Comic Sans MS" pitchFamily="66" charset="0"/>
              </a:rPr>
              <a:t>«Я и мой малыш» </a:t>
            </a:r>
            <a:endParaRPr lang="ru-RU" sz="24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pic>
        <p:nvPicPr>
          <p:cNvPr id="104449" name="Picture 1" descr="C:\Documents and Settings\user\Рабочий стол\2015-2016\фото к семинару декабрь 2013\Мамочки\DSCF498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38554" y="3143248"/>
            <a:ext cx="3360000" cy="2520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&amp;Pcy;&amp;rcy;&amp;acy;&amp;vcy;&amp;acy; &amp;ncy;&amp;acy; &amp;ocy;&amp;bcy;&amp;rcy;&amp;acy;&amp;zcy;&amp;ocy;&amp;vcy;&amp;acy;&amp;ncy;&amp;icy;&amp;iecy; &amp;dcy;&amp;iecy;&amp;tcy;&amp;iecy;&amp;jcy; &amp;scy;&amp;Pcy;&amp;rcy;&amp;acy;&amp;vcy;&amp;acy; &amp;ncy;&amp;acy; &amp;ocy;&amp;bcy;&amp;rcy;&amp;acy;&amp;zcy;&amp;ocy;&amp;vcy;&amp;acy;&amp;ncy;&amp;icy;&amp;iecy; &amp;dcy;&amp;iecy;&amp;tcy;&amp;iecy;&amp;jcy; &amp;scy;&#10;&amp;ocy;&amp;gcy;&amp;rcy;&amp;acy;&amp;ncy;&amp;icy;&amp;chcy;&amp;iecy;&amp;ncy;&amp;ncy;&amp;ycy;&amp;mcy;&amp;icy; &amp;vcy;&amp;ocy;&amp;zcy;&amp;mcy;&amp;ocy;&amp;zhcy;&amp;ncy;&amp;ocy;&amp;scy;&amp;tcy;&amp;yacy;&amp;mcy;&amp;icy;:&amp;ocy;&amp;gcy;&amp;rcy;&amp;acy;&amp;ncy;&amp;icy;&amp;chcy;&amp;iecy;&amp;ncy;&amp;ncy;&amp;ycy;&amp;mcy;&amp;icy; &amp;vcy;&amp;ocy;&amp;zcy;&amp;mcy;&amp;ocy;&amp;zhcy;&amp;ncy;&amp;ocy;&amp;scy;&amp;tcy;&amp;yacy;&amp;mcy;&amp;icy;:&#10;&amp;ncy;&amp;ycy;&amp;ncy;&amp;iecy;&amp;shcy;&amp;ncy;&amp;yacy;&amp;yacy;..."/>
          <p:cNvPicPr/>
          <p:nvPr/>
        </p:nvPicPr>
        <p:blipFill>
          <a:blip r:embed="rId2" cstate="print"/>
          <a:srcRect r="62814" b="77664"/>
          <a:stretch>
            <a:fillRect/>
          </a:stretch>
        </p:blipFill>
        <p:spPr bwMode="auto">
          <a:xfrm>
            <a:off x="8033792" y="6165304"/>
            <a:ext cx="1872208" cy="6926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&amp;Pcy;&amp;rcy;&amp;acy;&amp;vcy;&amp;acy; &amp;ncy;&amp;acy; &amp;ocy;&amp;bcy;&amp;rcy;&amp;acy;&amp;zcy;&amp;ocy;&amp;vcy;&amp;acy;&amp;ncy;&amp;icy;&amp;iecy; &amp;dcy;&amp;iecy;&amp;tcy;&amp;iecy;&amp;jcy; &amp;scy;&amp;Pcy;&amp;rcy;&amp;acy;&amp;vcy;&amp;acy; &amp;ncy;&amp;acy; &amp;ocy;&amp;bcy;&amp;rcy;&amp;acy;&amp;zcy;&amp;ocy;&amp;vcy;&amp;acy;&amp;ncy;&amp;icy;&amp;iecy; &amp;dcy;&amp;iecy;&amp;tcy;&amp;iecy;&amp;jcy; &amp;scy;&#10;&amp;ocy;&amp;gcy;&amp;rcy;&amp;acy;&amp;ncy;&amp;icy;&amp;chcy;&amp;iecy;&amp;ncy;&amp;ncy;&amp;ycy;&amp;mcy;&amp;icy; &amp;vcy;&amp;ocy;&amp;zcy;&amp;mcy;&amp;ocy;&amp;zhcy;&amp;ncy;&amp;ocy;&amp;scy;&amp;tcy;&amp;yacy;&amp;mcy;&amp;icy;:&amp;ocy;&amp;gcy;&amp;rcy;&amp;acy;&amp;ncy;&amp;icy;&amp;chcy;&amp;iecy;&amp;ncy;&amp;ncy;&amp;ycy;&amp;mcy;&amp;icy; &amp;vcy;&amp;ocy;&amp;zcy;&amp;mcy;&amp;ocy;&amp;zhcy;&amp;ncy;&amp;ocy;&amp;scy;&amp;tcy;&amp;yacy;&amp;mcy;&amp;icy;:&#10;&amp;ncy;&amp;ycy;&amp;ncy;&amp;iecy;&amp;shcy;&amp;ncy;&amp;yacy;&amp;yacy;..."/>
          <p:cNvPicPr/>
          <p:nvPr/>
        </p:nvPicPr>
        <p:blipFill>
          <a:blip r:embed="rId2" cstate="print"/>
          <a:srcRect r="62814" b="77664"/>
          <a:stretch>
            <a:fillRect/>
          </a:stretch>
        </p:blipFill>
        <p:spPr bwMode="auto">
          <a:xfrm>
            <a:off x="5167314" y="6165304"/>
            <a:ext cx="1872208" cy="6926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 descr="&amp;Pcy;&amp;rcy;&amp;acy;&amp;vcy;&amp;acy; &amp;ncy;&amp;acy; &amp;ocy;&amp;bcy;&amp;rcy;&amp;acy;&amp;zcy;&amp;ocy;&amp;vcy;&amp;acy;&amp;ncy;&amp;icy;&amp;iecy; &amp;dcy;&amp;iecy;&amp;tcy;&amp;iecy;&amp;jcy; &amp;scy;&amp;Pcy;&amp;rcy;&amp;acy;&amp;vcy;&amp;acy; &amp;ncy;&amp;acy; &amp;ocy;&amp;bcy;&amp;rcy;&amp;acy;&amp;zcy;&amp;ocy;&amp;vcy;&amp;acy;&amp;ncy;&amp;icy;&amp;iecy; &amp;dcy;&amp;iecy;&amp;tcy;&amp;iecy;&amp;jcy; &amp;scy;&#10;&amp;ocy;&amp;gcy;&amp;rcy;&amp;acy;&amp;ncy;&amp;icy;&amp;chcy;&amp;iecy;&amp;ncy;&amp;ncy;&amp;ycy;&amp;mcy;&amp;icy; &amp;vcy;&amp;ocy;&amp;zcy;&amp;mcy;&amp;ocy;&amp;zhcy;&amp;ncy;&amp;ocy;&amp;scy;&amp;tcy;&amp;yacy;&amp;mcy;&amp;icy;:&amp;ocy;&amp;gcy;&amp;rcy;&amp;acy;&amp;ncy;&amp;icy;&amp;chcy;&amp;iecy;&amp;ncy;&amp;ncy;&amp;ycy;&amp;mcy;&amp;icy; &amp;vcy;&amp;ocy;&amp;zcy;&amp;mcy;&amp;ocy;&amp;zhcy;&amp;ncy;&amp;ocy;&amp;scy;&amp;tcy;&amp;yacy;&amp;mcy;&amp;icy;:&#10;&amp;ncy;&amp;ycy;&amp;ncy;&amp;iecy;&amp;shcy;&amp;ncy;&amp;yacy;&amp;yacy;..."/>
          <p:cNvPicPr/>
          <p:nvPr/>
        </p:nvPicPr>
        <p:blipFill>
          <a:blip r:embed="rId2" cstate="print"/>
          <a:srcRect r="62814" b="77664"/>
          <a:stretch>
            <a:fillRect/>
          </a:stretch>
        </p:blipFill>
        <p:spPr bwMode="auto">
          <a:xfrm>
            <a:off x="2595546" y="6215082"/>
            <a:ext cx="1785950" cy="6429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 descr="&amp;Pcy;&amp;rcy;&amp;acy;&amp;vcy;&amp;acy; &amp;ncy;&amp;acy; &amp;ocy;&amp;bcy;&amp;rcy;&amp;acy;&amp;zcy;&amp;ocy;&amp;vcy;&amp;acy;&amp;ncy;&amp;icy;&amp;iecy; &amp;dcy;&amp;iecy;&amp;tcy;&amp;iecy;&amp;jcy; &amp;scy;&amp;Pcy;&amp;rcy;&amp;acy;&amp;vcy;&amp;acy; &amp;ncy;&amp;acy; &amp;ocy;&amp;bcy;&amp;rcy;&amp;acy;&amp;zcy;&amp;ocy;&amp;vcy;&amp;acy;&amp;ncy;&amp;icy;&amp;iecy; &amp;dcy;&amp;iecy;&amp;tcy;&amp;iecy;&amp;jcy; &amp;scy;&#10;&amp;ocy;&amp;gcy;&amp;rcy;&amp;acy;&amp;ncy;&amp;icy;&amp;chcy;&amp;iecy;&amp;ncy;&amp;ncy;&amp;ycy;&amp;mcy;&amp;icy; &amp;vcy;&amp;ocy;&amp;zcy;&amp;mcy;&amp;ocy;&amp;zhcy;&amp;ncy;&amp;ocy;&amp;scy;&amp;tcy;&amp;yacy;&amp;mcy;&amp;icy;:&amp;ocy;&amp;gcy;&amp;rcy;&amp;acy;&amp;ncy;&amp;icy;&amp;chcy;&amp;iecy;&amp;ncy;&amp;ncy;&amp;ycy;&amp;mcy;&amp;icy; &amp;vcy;&amp;ocy;&amp;zcy;&amp;mcy;&amp;ocy;&amp;zhcy;&amp;ncy;&amp;ocy;&amp;scy;&amp;tcy;&amp;yacy;&amp;mcy;&amp;icy;:&#10;&amp;ncy;&amp;ycy;&amp;ncy;&amp;iecy;&amp;shcy;&amp;ncy;&amp;yacy;&amp;yacy;..."/>
          <p:cNvPicPr/>
          <p:nvPr/>
        </p:nvPicPr>
        <p:blipFill>
          <a:blip r:embed="rId2" cstate="print"/>
          <a:srcRect r="62814" b="77664"/>
          <a:stretch>
            <a:fillRect/>
          </a:stretch>
        </p:blipFill>
        <p:spPr bwMode="auto">
          <a:xfrm>
            <a:off x="0" y="6215082"/>
            <a:ext cx="1809728" cy="6429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 descr="http://www.tgl.ru/files/tinymce/den-semi2_file_1431493257.jpg"/>
          <p:cNvPicPr/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3667116" y="0"/>
            <a:ext cx="2808312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0" name="Picture 2" descr="C:\Users\user\Desktop\кухня\IMG_3004.JPG"/>
          <p:cNvPicPr>
            <a:picLocks noChangeAspect="1" noChangeArrowheads="1"/>
          </p:cNvPicPr>
          <p:nvPr/>
        </p:nvPicPr>
        <p:blipFill>
          <a:blip r:embed="rId4" cstate="print"/>
          <a:srcRect l="9000" r="6398"/>
          <a:stretch>
            <a:fillRect/>
          </a:stretch>
        </p:blipFill>
        <p:spPr bwMode="auto">
          <a:xfrm>
            <a:off x="6704563" y="857232"/>
            <a:ext cx="3201437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9091" name="Picture 3" descr="C:\Users\user\Desktop\кухня\IMG_299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9531" y="3500438"/>
            <a:ext cx="3861424" cy="25717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9093" name="Picture 5" descr="C:\Users\user\Desktop\кухня\IMG_293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95876" y="3571876"/>
            <a:ext cx="4000351" cy="2664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Текст 9"/>
          <p:cNvSpPr txBox="1">
            <a:spLocks/>
          </p:cNvSpPr>
          <p:nvPr/>
        </p:nvSpPr>
        <p:spPr bwMode="auto">
          <a:xfrm>
            <a:off x="3452802" y="2285992"/>
            <a:ext cx="3143272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Все люди нуждаются   друг  в друге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" name="Picture 3" descr="G:\5у 2016\157___04\IMG_3039.JPG"/>
          <p:cNvPicPr>
            <a:picLocks noChangeAspect="1" noChangeArrowheads="1"/>
          </p:cNvPicPr>
          <p:nvPr/>
        </p:nvPicPr>
        <p:blipFill>
          <a:blip r:embed="rId7" cstate="print"/>
          <a:srcRect l="6167" r="3798"/>
          <a:stretch>
            <a:fillRect/>
          </a:stretch>
        </p:blipFill>
        <p:spPr bwMode="auto">
          <a:xfrm>
            <a:off x="0" y="785794"/>
            <a:ext cx="3669797" cy="2714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Заголовок 1"/>
          <p:cNvSpPr>
            <a:spLocks noGrp="1"/>
          </p:cNvSpPr>
          <p:nvPr>
            <p:ph type="title"/>
          </p:nvPr>
        </p:nvSpPr>
        <p:spPr>
          <a:xfrm>
            <a:off x="57150" y="142852"/>
            <a:ext cx="9848850" cy="360363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Проект «Рецепт добра»</a:t>
            </a:r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95348" y="2428868"/>
            <a:ext cx="7048584" cy="642941"/>
          </a:xfrm>
        </p:spPr>
        <p:txBody>
          <a:bodyPr/>
          <a:lstStyle/>
          <a:p>
            <a:pPr algn="ctr"/>
            <a:r>
              <a:rPr lang="ru-RU" sz="4000" b="1" dirty="0" smtClean="0">
                <a:latin typeface="Constantia" pitchFamily="18" charset="0"/>
                <a:cs typeface="Times New Roman" pitchFamily="18" charset="0"/>
              </a:rPr>
              <a:t>Спасибо за внимание!</a:t>
            </a:r>
            <a:br>
              <a:rPr lang="ru-RU" sz="4000" b="1" dirty="0" smtClean="0">
                <a:latin typeface="Constantia" pitchFamily="18" charset="0"/>
                <a:cs typeface="Times New Roman" pitchFamily="18" charset="0"/>
              </a:rPr>
            </a:br>
            <a:endParaRPr lang="ru-RU" altLang="ru-RU" sz="4000" dirty="0" smtClean="0"/>
          </a:p>
        </p:txBody>
      </p:sp>
      <p:sp>
        <p:nvSpPr>
          <p:cNvPr id="10" name="Прямоугольник 9"/>
          <p:cNvSpPr/>
          <p:nvPr/>
        </p:nvSpPr>
        <p:spPr>
          <a:xfrm>
            <a:off x="240218" y="4929198"/>
            <a:ext cx="9644130" cy="2982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524768" y="2000240"/>
            <a:ext cx="2143140" cy="21431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523976" y="3500438"/>
            <a:ext cx="71199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МУНИЦИПАЛЬНОЕ  КАЗЁННОЕ ОБРАЗОВАТЕЛЬНОЕ УЧРЕЖДЕНИЕ</a:t>
            </a:r>
            <a:b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ДЛЯ ДЕТЕЙ-СИРОТ И ДЕТЕЙ, ОСТАВШИХСЯ  БЕЗ ПОПЕЧЕНИЯ РОДИТЕЛЕЙ, АНЖЕРО-СУДЖЕНСКОГО ГОРОДСКОГО ОКРУГА   </a:t>
            </a:r>
          </a:p>
          <a:p>
            <a:pPr algn="ctr">
              <a:buNone/>
            </a:pP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«ДЕТСКИЙ ДОМ  «РОСТОК»</a:t>
            </a:r>
            <a:endParaRPr lang="ru-RU" sz="1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452670" y="4286256"/>
            <a:ext cx="4953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None/>
            </a:pPr>
            <a:r>
              <a:rPr lang="ru-RU" sz="1200" dirty="0" smtClean="0">
                <a:solidFill>
                  <a:srgbClr val="002060"/>
                </a:solidFill>
              </a:rPr>
              <a:t>ул.Мира,22, г. Анжеро-Судженск,  Кемеровская область, </a:t>
            </a:r>
          </a:p>
          <a:p>
            <a:pPr algn="ctr">
              <a:buNone/>
            </a:pPr>
            <a:r>
              <a:rPr lang="ru-RU" sz="1200" dirty="0" smtClean="0">
                <a:solidFill>
                  <a:srgbClr val="002060"/>
                </a:solidFill>
              </a:rPr>
              <a:t>652473 тел./факс (38453) 5-12-54,</a:t>
            </a:r>
          </a:p>
          <a:p>
            <a:pPr algn="ctr">
              <a:buNone/>
            </a:pPr>
            <a:r>
              <a:rPr lang="ru-RU" sz="1200" dirty="0" smtClean="0">
                <a:solidFill>
                  <a:srgbClr val="002060"/>
                </a:solidFill>
              </a:rPr>
              <a:t>Е-</a:t>
            </a:r>
            <a:r>
              <a:rPr lang="en-US" sz="1200" dirty="0" smtClean="0">
                <a:solidFill>
                  <a:srgbClr val="002060"/>
                </a:solidFill>
              </a:rPr>
              <a:t>mail</a:t>
            </a:r>
            <a:r>
              <a:rPr lang="ru-RU" sz="1200" dirty="0" smtClean="0">
                <a:solidFill>
                  <a:srgbClr val="002060"/>
                </a:solidFill>
              </a:rPr>
              <a:t>: </a:t>
            </a:r>
            <a:r>
              <a:rPr lang="en-US" sz="1200" dirty="0" err="1" smtClean="0">
                <a:solidFill>
                  <a:srgbClr val="002060"/>
                </a:solidFill>
              </a:rPr>
              <a:t>dd</a:t>
            </a:r>
            <a:r>
              <a:rPr lang="ru-RU" sz="1200" dirty="0" smtClean="0">
                <a:solidFill>
                  <a:srgbClr val="002060"/>
                </a:solidFill>
              </a:rPr>
              <a:t>35@</a:t>
            </a:r>
            <a:r>
              <a:rPr lang="en-US" sz="1200" dirty="0" smtClean="0">
                <a:solidFill>
                  <a:srgbClr val="002060"/>
                </a:solidFill>
              </a:rPr>
              <a:t>mail</a:t>
            </a:r>
            <a:r>
              <a:rPr lang="ru-RU" sz="1200" dirty="0" smtClean="0">
                <a:solidFill>
                  <a:srgbClr val="002060"/>
                </a:solidFill>
              </a:rPr>
              <a:t>.</a:t>
            </a:r>
            <a:r>
              <a:rPr lang="en-US" sz="1200" dirty="0" err="1" smtClean="0">
                <a:solidFill>
                  <a:srgbClr val="002060"/>
                </a:solidFill>
              </a:rPr>
              <a:t>ru</a:t>
            </a:r>
            <a:endParaRPr lang="ru-RU" sz="1200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Ф-56 для видео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Ф-56 для видео</Template>
  <TotalTime>5412</TotalTime>
  <Words>1373</Words>
  <Application>Microsoft Office PowerPoint</Application>
  <PresentationFormat>Лист A4 (210x297 мм)</PresentationFormat>
  <Paragraphs>226</Paragraphs>
  <Slides>16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Ф-56 для видео</vt:lpstr>
      <vt:lpstr>Image</vt:lpstr>
      <vt:lpstr>Система профориентационной работы детского дом: проблемы и пути их решения</vt:lpstr>
      <vt:lpstr>Модель построения социальных связей воспитанников детского дома</vt:lpstr>
      <vt:lpstr>Слайд 3</vt:lpstr>
      <vt:lpstr>Система социально-психолого-педагогического  сопровождения воспитанников детского дома </vt:lpstr>
      <vt:lpstr>социальный проект «Территория самостоятельности»  </vt:lpstr>
      <vt:lpstr>Первые хозяйки</vt:lpstr>
      <vt:lpstr>Слайд 7</vt:lpstr>
      <vt:lpstr>организация и проведение профессиональных проб</vt:lpstr>
      <vt:lpstr>Задачи:  </vt:lpstr>
      <vt:lpstr>Социальное  сопровождение: </vt:lpstr>
      <vt:lpstr>Психологическое сопровождение: </vt:lpstr>
      <vt:lpstr>Слайд 12</vt:lpstr>
      <vt:lpstr>Педагогическое сопровождение: </vt:lpstr>
      <vt:lpstr>Сопровождение молодых родителей</vt:lpstr>
      <vt:lpstr>Проект «Рецепт добра»</vt:lpstr>
      <vt:lpstr>Спасибо за внимание! </vt:lpstr>
    </vt:vector>
  </TitlesOfParts>
  <Company>МОУ "Детский дом"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ПРОГРАММА  ОКРУЖНОЙ СТАЖИРОВОЧНОЙ ПЛОЩАДКИ «ЭФФЕКТИВНЫЕ ТЕХНОЛОГИИ ОБЕСПЕЧЕНИЯ УСПЕШНОЙ СОЦИАЛИЗАЦИИ ДЕТЕЙ-СИРОТ И ДЕТЕЙ, ОСТАВШИХСЯ БЕЗ ПОПЕЧЕНИЯ РОДИТЕЛЕЙ, В ТОМ ЧИСЛЕ В ПЕРИОД ИХ ПОСТИНТЕРНАТНОЙ АДАПТАЦИИ»</dc:title>
  <dc:creator>Светик</dc:creator>
  <cp:lastModifiedBy>galex</cp:lastModifiedBy>
  <cp:revision>209</cp:revision>
  <dcterms:created xsi:type="dcterms:W3CDTF">2012-02-04T09:33:39Z</dcterms:created>
  <dcterms:modified xsi:type="dcterms:W3CDTF">2017-03-24T06:36:48Z</dcterms:modified>
</cp:coreProperties>
</file>